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ustomXml" Target="../customXml/item1.xml"/><Relationship Id="rId3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tableStyles" Target="tableStyles.xml"/><Relationship Id="rId15" Type="http://schemas.openxmlformats.org/officeDocument/2006/relationships/customXml" Target="../customXml/item3.xml"/><Relationship Id="rId10" Type="http://schemas.openxmlformats.org/officeDocument/2006/relationships/slide" Target="slides/slide5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 u="sng">
                <a:solidFill>
                  <a:srgbClr val="0076B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 u="sng">
                <a:solidFill>
                  <a:srgbClr val="0076B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 u="sng">
                <a:solidFill>
                  <a:srgbClr val="0076B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 u="sng">
                <a:solidFill>
                  <a:srgbClr val="0076B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86527" y="646645"/>
            <a:ext cx="3971925" cy="2830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 u="sng">
                <a:solidFill>
                  <a:srgbClr val="0076B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ommunityCatsOfReno@yahoo.com" TargetMode="Externa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0" Type="http://schemas.openxmlformats.org/officeDocument/2006/relationships/image" Target="../media/image19.jpg"/><Relationship Id="rId11" Type="http://schemas.openxmlformats.org/officeDocument/2006/relationships/image" Target="../media/image20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4700" y="638556"/>
            <a:ext cx="5541010" cy="9512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427355">
              <a:lnSpc>
                <a:spcPct val="100000"/>
              </a:lnSpc>
              <a:spcBef>
                <a:spcPts val="100"/>
              </a:spcBef>
            </a:pPr>
            <a:r>
              <a:rPr dirty="0" u="none" cap="small" sz="4000">
                <a:solidFill>
                  <a:srgbClr val="578726"/>
                </a:solidFill>
              </a:rPr>
              <a:t>Community</a:t>
            </a:r>
            <a:r>
              <a:rPr dirty="0" u="none" cap="small" sz="4000" spc="50">
                <a:solidFill>
                  <a:srgbClr val="578726"/>
                </a:solidFill>
              </a:rPr>
              <a:t> </a:t>
            </a:r>
            <a:r>
              <a:rPr dirty="0" u="none" cap="small" sz="4000" spc="-20">
                <a:solidFill>
                  <a:srgbClr val="578726"/>
                </a:solidFill>
              </a:rPr>
              <a:t>Cats</a:t>
            </a:r>
            <a:endParaRPr sz="4000"/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u="none" sz="2000" spc="160" b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u="none" sz="2000" spc="2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u="none" sz="2000" b="0">
                <a:solidFill>
                  <a:srgbClr val="000000"/>
                </a:solidFill>
                <a:latin typeface="Calibri"/>
                <a:cs typeface="Calibri"/>
              </a:rPr>
              <a:t>501(c)(3)</a:t>
            </a:r>
            <a:r>
              <a:rPr dirty="0" u="none" sz="2000" spc="2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u="none" sz="2000" b="0">
                <a:solidFill>
                  <a:srgbClr val="000000"/>
                </a:solidFill>
                <a:latin typeface="Calibri"/>
                <a:cs typeface="Calibri"/>
              </a:rPr>
              <a:t>non-profit</a:t>
            </a:r>
            <a:r>
              <a:rPr dirty="0" u="none" sz="2000" spc="2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u="none" sz="2000" spc="80" b="0">
                <a:solidFill>
                  <a:srgbClr val="000000"/>
                </a:solidFill>
                <a:latin typeface="Calibri"/>
                <a:cs typeface="Calibri"/>
              </a:rPr>
              <a:t>local</a:t>
            </a:r>
            <a:r>
              <a:rPr dirty="0" u="none" sz="2000" spc="2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u="none" sz="2000" b="0">
                <a:solidFill>
                  <a:srgbClr val="000000"/>
                </a:solidFill>
                <a:latin typeface="Calibri"/>
                <a:cs typeface="Calibri"/>
              </a:rPr>
              <a:t>volunteer</a:t>
            </a:r>
            <a:r>
              <a:rPr dirty="0" u="none" sz="2000" spc="2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u="none" sz="2000" spc="40" b="0">
                <a:solidFill>
                  <a:srgbClr val="000000"/>
                </a:solidFill>
                <a:latin typeface="Calibri"/>
                <a:cs typeface="Calibri"/>
              </a:rPr>
              <a:t>organization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422650" y="1681607"/>
            <a:ext cx="3213100" cy="0"/>
          </a:xfrm>
          <a:custGeom>
            <a:avLst/>
            <a:gdLst/>
            <a:ahLst/>
            <a:cxnLst/>
            <a:rect l="l" t="t" r="r" b="b"/>
            <a:pathLst>
              <a:path w="3213100" h="0">
                <a:moveTo>
                  <a:pt x="0" y="0"/>
                </a:moveTo>
                <a:lnTo>
                  <a:pt x="3213100" y="0"/>
                </a:lnTo>
              </a:path>
            </a:pathLst>
          </a:custGeom>
          <a:ln w="6985">
            <a:solidFill>
              <a:srgbClr val="5686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7153681" y="2209228"/>
            <a:ext cx="1369695" cy="355600"/>
          </a:xfrm>
          <a:prstGeom prst="rect">
            <a:avLst/>
          </a:prstGeom>
          <a:solidFill>
            <a:srgbClr val="FF2D21"/>
          </a:solidFill>
        </p:spPr>
        <p:txBody>
          <a:bodyPr wrap="square" lIns="0" tIns="0" rIns="0" bIns="0" rtlCol="0" vert="horz">
            <a:spAutoFit/>
          </a:bodyPr>
          <a:lstStyle/>
          <a:p>
            <a:pPr marL="161925">
              <a:lnSpc>
                <a:spcPts val="2585"/>
              </a:lnSpc>
            </a:pPr>
            <a:r>
              <a:rPr dirty="0" sz="2300" spc="114" b="1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r>
              <a:rPr dirty="0" sz="23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891834" y="6309385"/>
            <a:ext cx="4274820" cy="675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100" spc="85" b="1">
                <a:solidFill>
                  <a:srgbClr val="578726"/>
                </a:solidFill>
                <a:latin typeface="Calibri"/>
                <a:cs typeface="Calibri"/>
              </a:rPr>
              <a:t>775-360-</a:t>
            </a:r>
            <a:r>
              <a:rPr dirty="0" sz="2100" spc="75" b="1">
                <a:solidFill>
                  <a:srgbClr val="578726"/>
                </a:solidFill>
                <a:latin typeface="Calibri"/>
                <a:cs typeface="Calibri"/>
              </a:rPr>
              <a:t>8053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dirty="0" u="sng" sz="2100" spc="-10" b="1">
                <a:solidFill>
                  <a:srgbClr val="578726"/>
                </a:solidFill>
                <a:uFill>
                  <a:solidFill>
                    <a:srgbClr val="578726"/>
                  </a:solidFill>
                </a:uFill>
                <a:latin typeface="Calibri"/>
                <a:cs typeface="Calibri"/>
                <a:hlinkClick r:id="rId2"/>
              </a:rPr>
              <a:t>CommunityCatsOfReno@yahoo.com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6014" y="2257903"/>
            <a:ext cx="1345171" cy="203497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7220" y="2906151"/>
            <a:ext cx="1576195" cy="212297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09581" y="4364404"/>
            <a:ext cx="1345171" cy="1224166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21889" y="2257903"/>
            <a:ext cx="1454628" cy="166862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43389" y="3998918"/>
            <a:ext cx="1433127" cy="16694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31507" y="631113"/>
            <a:ext cx="3909695" cy="634555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ctr" marL="12065" marR="5080">
              <a:lnSpc>
                <a:spcPct val="101200"/>
              </a:lnSpc>
              <a:spcBef>
                <a:spcPts val="40"/>
              </a:spcBef>
            </a:pPr>
            <a:r>
              <a:rPr dirty="0" sz="4200" spc="90" b="1">
                <a:solidFill>
                  <a:srgbClr val="578726"/>
                </a:solidFill>
                <a:latin typeface="Calibri"/>
                <a:cs typeface="Calibri"/>
              </a:rPr>
              <a:t>“The</a:t>
            </a:r>
            <a:r>
              <a:rPr dirty="0" sz="4200" spc="229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0" b="1">
                <a:solidFill>
                  <a:srgbClr val="578726"/>
                </a:solidFill>
                <a:latin typeface="Calibri"/>
                <a:cs typeface="Calibri"/>
              </a:rPr>
              <a:t>best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solution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spc="80" b="1">
                <a:solidFill>
                  <a:srgbClr val="578726"/>
                </a:solidFill>
                <a:latin typeface="Calibri"/>
                <a:cs typeface="Calibri"/>
              </a:rPr>
              <a:t>[community</a:t>
            </a:r>
            <a:r>
              <a:rPr dirty="0" sz="4200" spc="26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60" b="1">
                <a:solidFill>
                  <a:srgbClr val="578726"/>
                </a:solidFill>
                <a:latin typeface="Calibri"/>
                <a:cs typeface="Calibri"/>
              </a:rPr>
              <a:t>cat]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issues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</a:t>
            </a:r>
            <a:r>
              <a:rPr dirty="0" sz="4200" spc="24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going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be</a:t>
            </a:r>
            <a:r>
              <a:rPr dirty="0" sz="4200" spc="254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75" b="1">
                <a:solidFill>
                  <a:srgbClr val="578726"/>
                </a:solidFill>
                <a:latin typeface="Calibri"/>
                <a:cs typeface="Calibri"/>
              </a:rPr>
              <a:t>significant </a:t>
            </a:r>
            <a:r>
              <a:rPr dirty="0" sz="4200" spc="70" b="1">
                <a:solidFill>
                  <a:srgbClr val="578726"/>
                </a:solidFill>
                <a:latin typeface="Calibri"/>
                <a:cs typeface="Calibri"/>
              </a:rPr>
              <a:t>changes</a:t>
            </a:r>
            <a:r>
              <a:rPr dirty="0" sz="4200" spc="22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in</a:t>
            </a:r>
            <a:r>
              <a:rPr dirty="0" sz="4200" spc="22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how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people</a:t>
            </a:r>
            <a:r>
              <a:rPr dirty="0" sz="4200" spc="33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110" b="1">
                <a:solidFill>
                  <a:srgbClr val="578726"/>
                </a:solidFill>
                <a:latin typeface="Calibri"/>
                <a:cs typeface="Calibri"/>
              </a:rPr>
              <a:t>care</a:t>
            </a:r>
            <a:r>
              <a:rPr dirty="0" sz="4200" spc="3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for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their</a:t>
            </a:r>
            <a:r>
              <a:rPr dirty="0" sz="4200" spc="21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10" b="1">
                <a:solidFill>
                  <a:srgbClr val="578726"/>
                </a:solidFill>
                <a:latin typeface="Calibri"/>
                <a:cs typeface="Calibri"/>
              </a:rPr>
              <a:t>cats.”</a:t>
            </a:r>
            <a:endParaRPr sz="4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John</a:t>
            </a:r>
            <a:r>
              <a:rPr dirty="0" sz="1800" spc="-20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Boone,</a:t>
            </a:r>
            <a:r>
              <a:rPr dirty="0" sz="1800" spc="-15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spc="-25" b="1" i="1">
                <a:solidFill>
                  <a:srgbClr val="578726"/>
                </a:solidFill>
                <a:latin typeface="Oklahoma"/>
                <a:cs typeface="Oklahoma"/>
              </a:rPr>
              <a:t>PhD</a:t>
            </a:r>
            <a:endParaRPr sz="1800">
              <a:latin typeface="Oklahoma"/>
              <a:cs typeface="Oklahoma"/>
            </a:endParaRPr>
          </a:p>
          <a:p>
            <a:pPr algn="ctr" marL="273050" marR="265430">
              <a:lnSpc>
                <a:spcPts val="2200"/>
              </a:lnSpc>
              <a:spcBef>
                <a:spcPts val="65"/>
              </a:spcBef>
            </a:pP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Alliance</a:t>
            </a:r>
            <a:r>
              <a:rPr dirty="0" sz="1800" spc="2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for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Contraception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006C65"/>
                </a:solidFill>
                <a:latin typeface="Calibri"/>
                <a:cs typeface="Calibri"/>
              </a:rPr>
              <a:t>in </a:t>
            </a:r>
            <a:r>
              <a:rPr dirty="0" sz="1800" spc="80" b="1">
                <a:solidFill>
                  <a:srgbClr val="006C65"/>
                </a:solidFill>
                <a:latin typeface="Calibri"/>
                <a:cs typeface="Calibri"/>
              </a:rPr>
              <a:t>Dogs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and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Board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of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006C65"/>
                </a:solidFill>
                <a:latin typeface="Calibri"/>
                <a:cs typeface="Calibri"/>
              </a:rPr>
              <a:t>Directors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Community</a:t>
            </a:r>
            <a:r>
              <a:rPr dirty="0" sz="1800" spc="10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0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6C65"/>
                </a:solidFill>
                <a:latin typeface="Calibri"/>
                <a:cs typeface="Calibri"/>
              </a:rPr>
              <a:t>Podcast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409717" y="773989"/>
            <a:ext cx="3925570" cy="479425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dirty="0" u="sng" sz="2400" spc="95" b="1">
                <a:solidFill>
                  <a:srgbClr val="970E53"/>
                </a:solidFill>
                <a:uFill>
                  <a:solidFill>
                    <a:srgbClr val="970E53"/>
                  </a:solidFill>
                </a:uFill>
                <a:latin typeface="Calibri"/>
                <a:cs typeface="Calibri"/>
              </a:rPr>
              <a:t>Local</a:t>
            </a:r>
            <a:r>
              <a:rPr dirty="0" u="sng" sz="2400" spc="125" b="1">
                <a:solidFill>
                  <a:srgbClr val="970E53"/>
                </a:solidFill>
                <a:uFill>
                  <a:solidFill>
                    <a:srgbClr val="970E53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400" spc="-10" b="1">
                <a:solidFill>
                  <a:srgbClr val="970E53"/>
                </a:solidFill>
                <a:uFill>
                  <a:solidFill>
                    <a:srgbClr val="970E53"/>
                  </a:solidFill>
                </a:uFill>
                <a:latin typeface="Calibri"/>
                <a:cs typeface="Calibri"/>
              </a:rPr>
              <a:t>Partners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dirty="0" sz="2800" b="1">
                <a:solidFill>
                  <a:srgbClr val="006C65"/>
                </a:solidFill>
                <a:latin typeface="Calibri"/>
                <a:cs typeface="Calibri"/>
              </a:rPr>
              <a:t>Feral</a:t>
            </a:r>
            <a:r>
              <a:rPr dirty="0" sz="2800" spc="8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50" b="1">
                <a:solidFill>
                  <a:srgbClr val="006C65"/>
                </a:solidFill>
                <a:latin typeface="Calibri"/>
                <a:cs typeface="Calibri"/>
              </a:rPr>
              <a:t>At</a:t>
            </a:r>
            <a:r>
              <a:rPr dirty="0" sz="2800" spc="19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70" b="1">
                <a:solidFill>
                  <a:srgbClr val="006C65"/>
                </a:solidFill>
                <a:latin typeface="Calibri"/>
                <a:cs typeface="Calibri"/>
              </a:rPr>
              <a:t>Heart</a:t>
            </a:r>
            <a:endParaRPr sz="2800">
              <a:latin typeface="Calibri"/>
              <a:cs typeface="Calibri"/>
            </a:endParaRPr>
          </a:p>
          <a:p>
            <a:pPr algn="ctr" marL="50165" marR="42545">
              <a:lnSpc>
                <a:spcPct val="136900"/>
              </a:lnSpc>
            </a:pPr>
            <a:r>
              <a:rPr dirty="0" sz="2800" b="1">
                <a:solidFill>
                  <a:srgbClr val="006C65"/>
                </a:solidFill>
                <a:latin typeface="Calibri"/>
                <a:cs typeface="Calibri"/>
              </a:rPr>
              <a:t>Kitty</a:t>
            </a:r>
            <a:r>
              <a:rPr dirty="0" sz="2800" spc="32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6C65"/>
                </a:solidFill>
                <a:latin typeface="Calibri"/>
                <a:cs typeface="Calibri"/>
              </a:rPr>
              <a:t>Kisses</a:t>
            </a:r>
            <a:r>
              <a:rPr dirty="0" sz="2800" spc="32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40" b="1">
                <a:solidFill>
                  <a:srgbClr val="006C65"/>
                </a:solidFill>
                <a:latin typeface="Calibri"/>
                <a:cs typeface="Calibri"/>
              </a:rPr>
              <a:t>Rescue </a:t>
            </a:r>
            <a:r>
              <a:rPr dirty="0" sz="2800" spc="55" b="1">
                <a:solidFill>
                  <a:srgbClr val="006C65"/>
                </a:solidFill>
                <a:latin typeface="Calibri"/>
                <a:cs typeface="Calibri"/>
              </a:rPr>
              <a:t>Nevada</a:t>
            </a:r>
            <a:r>
              <a:rPr dirty="0" sz="2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80" b="1">
                <a:solidFill>
                  <a:srgbClr val="006C65"/>
                </a:solidFill>
                <a:latin typeface="Calibri"/>
                <a:cs typeface="Calibri"/>
              </a:rPr>
              <a:t>Humane</a:t>
            </a:r>
            <a:r>
              <a:rPr dirty="0" sz="2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50" b="1">
                <a:solidFill>
                  <a:srgbClr val="006C65"/>
                </a:solidFill>
                <a:latin typeface="Calibri"/>
                <a:cs typeface="Calibri"/>
              </a:rPr>
              <a:t>Society </a:t>
            </a:r>
            <a:r>
              <a:rPr dirty="0" sz="2800" spc="75" b="1">
                <a:solidFill>
                  <a:srgbClr val="006C65"/>
                </a:solidFill>
                <a:latin typeface="Calibri"/>
                <a:cs typeface="Calibri"/>
              </a:rPr>
              <a:t>Options</a:t>
            </a:r>
            <a:r>
              <a:rPr dirty="0" sz="2800" spc="2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6C65"/>
                </a:solidFill>
                <a:latin typeface="Calibri"/>
                <a:cs typeface="Calibri"/>
              </a:rPr>
              <a:t>Veterinary</a:t>
            </a:r>
            <a:r>
              <a:rPr dirty="0" sz="2800" spc="3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85" b="1">
                <a:solidFill>
                  <a:srgbClr val="006C65"/>
                </a:solidFill>
                <a:latin typeface="Calibri"/>
                <a:cs typeface="Calibri"/>
              </a:rPr>
              <a:t>Care</a:t>
            </a:r>
            <a:endParaRPr sz="2800">
              <a:latin typeface="Calibri"/>
              <a:cs typeface="Calibri"/>
            </a:endParaRPr>
          </a:p>
          <a:p>
            <a:pPr algn="ctr" marL="570230" marR="562610">
              <a:lnSpc>
                <a:spcPct val="104200"/>
              </a:lnSpc>
              <a:spcBef>
                <a:spcPts val="1100"/>
              </a:spcBef>
            </a:pPr>
            <a:r>
              <a:rPr dirty="0" sz="2800" spc="130" b="1">
                <a:solidFill>
                  <a:srgbClr val="006C65"/>
                </a:solidFill>
                <a:latin typeface="Calibri"/>
                <a:cs typeface="Calibri"/>
              </a:rPr>
              <a:t>SPCA</a:t>
            </a:r>
            <a:r>
              <a:rPr dirty="0" sz="2800" spc="17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6C65"/>
                </a:solidFill>
                <a:latin typeface="Calibri"/>
                <a:cs typeface="Calibri"/>
              </a:rPr>
              <a:t>of</a:t>
            </a:r>
            <a:r>
              <a:rPr dirty="0" sz="2800" spc="17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55" b="1">
                <a:solidFill>
                  <a:srgbClr val="006C65"/>
                </a:solidFill>
                <a:latin typeface="Calibri"/>
                <a:cs typeface="Calibri"/>
              </a:rPr>
              <a:t>Northern </a:t>
            </a:r>
            <a:r>
              <a:rPr dirty="0" sz="2800" spc="45" b="1">
                <a:solidFill>
                  <a:srgbClr val="006C65"/>
                </a:solidFill>
                <a:latin typeface="Calibri"/>
                <a:cs typeface="Calibri"/>
              </a:rPr>
              <a:t>Nevada</a:t>
            </a:r>
            <a:endParaRPr sz="2800">
              <a:latin typeface="Calibri"/>
              <a:cs typeface="Calibri"/>
            </a:endParaRPr>
          </a:p>
          <a:p>
            <a:pPr algn="ctr" marL="12700" marR="5080">
              <a:lnSpc>
                <a:spcPct val="104200"/>
              </a:lnSpc>
              <a:spcBef>
                <a:spcPts val="1095"/>
              </a:spcBef>
            </a:pPr>
            <a:r>
              <a:rPr dirty="0" sz="2800" b="1">
                <a:solidFill>
                  <a:srgbClr val="006C65"/>
                </a:solidFill>
                <a:latin typeface="Calibri"/>
                <a:cs typeface="Calibri"/>
              </a:rPr>
              <a:t>Washoe</a:t>
            </a:r>
            <a:r>
              <a:rPr dirty="0" sz="2800" spc="25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95" b="1">
                <a:solidFill>
                  <a:srgbClr val="006C65"/>
                </a:solidFill>
                <a:latin typeface="Calibri"/>
                <a:cs typeface="Calibri"/>
              </a:rPr>
              <a:t>County</a:t>
            </a:r>
            <a:r>
              <a:rPr dirty="0" sz="2800" spc="25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50" b="1">
                <a:solidFill>
                  <a:srgbClr val="006C65"/>
                </a:solidFill>
                <a:latin typeface="Calibri"/>
                <a:cs typeface="Calibri"/>
              </a:rPr>
              <a:t>Regional </a:t>
            </a:r>
            <a:r>
              <a:rPr dirty="0" sz="2800" spc="65" b="1">
                <a:solidFill>
                  <a:srgbClr val="006C65"/>
                </a:solidFill>
                <a:latin typeface="Calibri"/>
                <a:cs typeface="Calibri"/>
              </a:rPr>
              <a:t>Animal</a:t>
            </a:r>
            <a:r>
              <a:rPr dirty="0" sz="2800" spc="1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2800" spc="45" b="1">
                <a:solidFill>
                  <a:srgbClr val="006C65"/>
                </a:solidFill>
                <a:latin typeface="Calibri"/>
                <a:cs typeface="Calibri"/>
              </a:rPr>
              <a:t>Services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4659" y="5655590"/>
            <a:ext cx="2170945" cy="1431009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523160" y="619164"/>
            <a:ext cx="4336415" cy="6487795"/>
          </a:xfrm>
          <a:custGeom>
            <a:avLst/>
            <a:gdLst/>
            <a:ahLst/>
            <a:cxnLst/>
            <a:rect l="l" t="t" r="r" b="b"/>
            <a:pathLst>
              <a:path w="4336415" h="6487795">
                <a:moveTo>
                  <a:pt x="4336295" y="0"/>
                </a:moveTo>
                <a:lnTo>
                  <a:pt x="0" y="0"/>
                </a:lnTo>
                <a:lnTo>
                  <a:pt x="0" y="6487755"/>
                </a:lnTo>
                <a:lnTo>
                  <a:pt x="4336295" y="6487755"/>
                </a:lnTo>
                <a:lnTo>
                  <a:pt x="4336295" y="0"/>
                </a:lnTo>
                <a:close/>
              </a:path>
            </a:pathLst>
          </a:custGeom>
          <a:solidFill>
            <a:srgbClr val="FEAE00">
              <a:alpha val="3057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31507" y="631113"/>
            <a:ext cx="3909695" cy="634555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ctr" marL="12065" marR="5080">
              <a:lnSpc>
                <a:spcPct val="101200"/>
              </a:lnSpc>
              <a:spcBef>
                <a:spcPts val="40"/>
              </a:spcBef>
            </a:pPr>
            <a:r>
              <a:rPr dirty="0" sz="4200" spc="90" b="1">
                <a:solidFill>
                  <a:srgbClr val="578726"/>
                </a:solidFill>
                <a:latin typeface="Calibri"/>
                <a:cs typeface="Calibri"/>
              </a:rPr>
              <a:t>“The</a:t>
            </a:r>
            <a:r>
              <a:rPr dirty="0" sz="4200" spc="229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0" b="1">
                <a:solidFill>
                  <a:srgbClr val="578726"/>
                </a:solidFill>
                <a:latin typeface="Calibri"/>
                <a:cs typeface="Calibri"/>
              </a:rPr>
              <a:t>best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solution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spc="80" b="1">
                <a:solidFill>
                  <a:srgbClr val="578726"/>
                </a:solidFill>
                <a:latin typeface="Calibri"/>
                <a:cs typeface="Calibri"/>
              </a:rPr>
              <a:t>[community</a:t>
            </a:r>
            <a:r>
              <a:rPr dirty="0" sz="4200" spc="26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60" b="1">
                <a:solidFill>
                  <a:srgbClr val="578726"/>
                </a:solidFill>
                <a:latin typeface="Calibri"/>
                <a:cs typeface="Calibri"/>
              </a:rPr>
              <a:t>cat]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issues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</a:t>
            </a:r>
            <a:r>
              <a:rPr dirty="0" sz="4200" spc="24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going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be</a:t>
            </a:r>
            <a:r>
              <a:rPr dirty="0" sz="4200" spc="254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75" b="1">
                <a:solidFill>
                  <a:srgbClr val="578726"/>
                </a:solidFill>
                <a:latin typeface="Calibri"/>
                <a:cs typeface="Calibri"/>
              </a:rPr>
              <a:t>significant </a:t>
            </a:r>
            <a:r>
              <a:rPr dirty="0" sz="4200" spc="70" b="1">
                <a:solidFill>
                  <a:srgbClr val="578726"/>
                </a:solidFill>
                <a:latin typeface="Calibri"/>
                <a:cs typeface="Calibri"/>
              </a:rPr>
              <a:t>changes</a:t>
            </a:r>
            <a:r>
              <a:rPr dirty="0" sz="4200" spc="22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in</a:t>
            </a:r>
            <a:r>
              <a:rPr dirty="0" sz="4200" spc="22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how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people</a:t>
            </a:r>
            <a:r>
              <a:rPr dirty="0" sz="4200" spc="33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110" b="1">
                <a:solidFill>
                  <a:srgbClr val="578726"/>
                </a:solidFill>
                <a:latin typeface="Calibri"/>
                <a:cs typeface="Calibri"/>
              </a:rPr>
              <a:t>care</a:t>
            </a:r>
            <a:r>
              <a:rPr dirty="0" sz="4200" spc="3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for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their</a:t>
            </a:r>
            <a:r>
              <a:rPr dirty="0" sz="4200" spc="21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10" b="1">
                <a:solidFill>
                  <a:srgbClr val="578726"/>
                </a:solidFill>
                <a:latin typeface="Calibri"/>
                <a:cs typeface="Calibri"/>
              </a:rPr>
              <a:t>cats.”</a:t>
            </a:r>
            <a:endParaRPr sz="4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John</a:t>
            </a:r>
            <a:r>
              <a:rPr dirty="0" sz="1800" spc="-20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Boone,</a:t>
            </a:r>
            <a:r>
              <a:rPr dirty="0" sz="1800" spc="-15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spc="-25" b="1" i="1">
                <a:solidFill>
                  <a:srgbClr val="578726"/>
                </a:solidFill>
                <a:latin typeface="Oklahoma"/>
                <a:cs typeface="Oklahoma"/>
              </a:rPr>
              <a:t>PhD</a:t>
            </a:r>
            <a:endParaRPr sz="1800">
              <a:latin typeface="Oklahoma"/>
              <a:cs typeface="Oklahoma"/>
            </a:endParaRPr>
          </a:p>
          <a:p>
            <a:pPr algn="ctr" marL="273050" marR="265430">
              <a:lnSpc>
                <a:spcPts val="2200"/>
              </a:lnSpc>
              <a:spcBef>
                <a:spcPts val="65"/>
              </a:spcBef>
            </a:pP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Alliance</a:t>
            </a:r>
            <a:r>
              <a:rPr dirty="0" sz="1800" spc="2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for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Contraception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006C65"/>
                </a:solidFill>
                <a:latin typeface="Calibri"/>
                <a:cs typeface="Calibri"/>
              </a:rPr>
              <a:t>in </a:t>
            </a:r>
            <a:r>
              <a:rPr dirty="0" sz="1800" spc="80" b="1">
                <a:solidFill>
                  <a:srgbClr val="006C65"/>
                </a:solidFill>
                <a:latin typeface="Calibri"/>
                <a:cs typeface="Calibri"/>
              </a:rPr>
              <a:t>Dogs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and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Board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of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006C65"/>
                </a:solidFill>
                <a:latin typeface="Calibri"/>
                <a:cs typeface="Calibri"/>
              </a:rPr>
              <a:t>Directors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Community</a:t>
            </a:r>
            <a:r>
              <a:rPr dirty="0" sz="1800" spc="10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0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6C65"/>
                </a:solidFill>
                <a:latin typeface="Calibri"/>
                <a:cs typeface="Calibri"/>
              </a:rPr>
              <a:t>Podcast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algn="ctr" marL="516255" marR="508634">
              <a:lnSpc>
                <a:spcPct val="102200"/>
              </a:lnSpc>
              <a:spcBef>
                <a:spcPts val="15"/>
              </a:spcBef>
            </a:pPr>
            <a:r>
              <a:rPr dirty="0" spc="285"/>
              <a:t>NO-</a:t>
            </a:r>
            <a:r>
              <a:rPr dirty="0" spc="220"/>
              <a:t>KILL</a:t>
            </a:r>
            <a:r>
              <a:rPr dirty="0" spc="175"/>
              <a:t> </a:t>
            </a:r>
            <a:r>
              <a:rPr dirty="0" spc="80"/>
              <a:t>STARTS</a:t>
            </a:r>
            <a:r>
              <a:rPr dirty="0" u="none" spc="80"/>
              <a:t> </a:t>
            </a:r>
            <a:r>
              <a:rPr dirty="0" spc="280"/>
              <a:t>WITH</a:t>
            </a:r>
            <a:r>
              <a:rPr dirty="0" spc="-70"/>
              <a:t> </a:t>
            </a:r>
            <a:r>
              <a:rPr dirty="0" spc="204"/>
              <a:t>TNR</a:t>
            </a:r>
          </a:p>
          <a:p>
            <a:pPr algn="ctr" marL="12700" marR="5080">
              <a:lnSpc>
                <a:spcPct val="100699"/>
              </a:lnSpc>
              <a:spcBef>
                <a:spcPts val="65"/>
              </a:spcBef>
            </a:pPr>
            <a:r>
              <a:rPr dirty="0" u="none" sz="2400">
                <a:solidFill>
                  <a:srgbClr val="970E53"/>
                </a:solidFill>
              </a:rPr>
              <a:t>The</a:t>
            </a:r>
            <a:r>
              <a:rPr dirty="0" u="none" sz="2400" spc="250">
                <a:solidFill>
                  <a:srgbClr val="970E53"/>
                </a:solidFill>
              </a:rPr>
              <a:t> </a:t>
            </a:r>
            <a:r>
              <a:rPr dirty="0" u="none" sz="2400">
                <a:solidFill>
                  <a:srgbClr val="970E53"/>
                </a:solidFill>
              </a:rPr>
              <a:t>population</a:t>
            </a:r>
            <a:r>
              <a:rPr dirty="0" u="none" sz="2400" spc="250">
                <a:solidFill>
                  <a:srgbClr val="970E53"/>
                </a:solidFill>
              </a:rPr>
              <a:t> </a:t>
            </a:r>
            <a:r>
              <a:rPr dirty="0" u="none" sz="2400">
                <a:solidFill>
                  <a:srgbClr val="970E53"/>
                </a:solidFill>
              </a:rPr>
              <a:t>of</a:t>
            </a:r>
            <a:r>
              <a:rPr dirty="0" u="none" sz="2400" spc="254">
                <a:solidFill>
                  <a:srgbClr val="970E53"/>
                </a:solidFill>
              </a:rPr>
              <a:t> </a:t>
            </a:r>
            <a:r>
              <a:rPr dirty="0" u="none" sz="2400" spc="-20">
                <a:solidFill>
                  <a:srgbClr val="970E53"/>
                </a:solidFill>
              </a:rPr>
              <a:t>cats </a:t>
            </a:r>
            <a:r>
              <a:rPr dirty="0" u="none" sz="2400">
                <a:solidFill>
                  <a:srgbClr val="970E53"/>
                </a:solidFill>
              </a:rPr>
              <a:t>entering</a:t>
            </a:r>
            <a:r>
              <a:rPr dirty="0" u="none" sz="2400" spc="225">
                <a:solidFill>
                  <a:srgbClr val="970E53"/>
                </a:solidFill>
              </a:rPr>
              <a:t> </a:t>
            </a:r>
            <a:r>
              <a:rPr dirty="0" u="none" sz="2400" spc="55">
                <a:solidFill>
                  <a:srgbClr val="970E53"/>
                </a:solidFill>
              </a:rPr>
              <a:t>our</a:t>
            </a:r>
            <a:r>
              <a:rPr dirty="0" u="none" sz="2400" spc="229">
                <a:solidFill>
                  <a:srgbClr val="970E53"/>
                </a:solidFill>
              </a:rPr>
              <a:t> </a:t>
            </a:r>
            <a:r>
              <a:rPr dirty="0" u="none" sz="2400">
                <a:solidFill>
                  <a:srgbClr val="970E53"/>
                </a:solidFill>
              </a:rPr>
              <a:t>shelter</a:t>
            </a:r>
            <a:r>
              <a:rPr dirty="0" u="none" sz="2400" spc="229">
                <a:solidFill>
                  <a:srgbClr val="970E53"/>
                </a:solidFill>
              </a:rPr>
              <a:t> </a:t>
            </a:r>
            <a:r>
              <a:rPr dirty="0" u="none" sz="2400" spc="-25">
                <a:solidFill>
                  <a:srgbClr val="970E53"/>
                </a:solidFill>
              </a:rPr>
              <a:t>is</a:t>
            </a:r>
            <a:r>
              <a:rPr dirty="0" u="none" sz="2400" spc="600">
                <a:solidFill>
                  <a:srgbClr val="970E53"/>
                </a:solidFill>
              </a:rPr>
              <a:t> </a:t>
            </a:r>
            <a:r>
              <a:rPr dirty="0" u="none" sz="2400" spc="55">
                <a:solidFill>
                  <a:srgbClr val="970E53"/>
                </a:solidFill>
              </a:rPr>
              <a:t>directly</a:t>
            </a:r>
            <a:r>
              <a:rPr dirty="0" u="none" sz="2400" spc="215">
                <a:solidFill>
                  <a:srgbClr val="970E53"/>
                </a:solidFill>
              </a:rPr>
              <a:t> </a:t>
            </a:r>
            <a:r>
              <a:rPr dirty="0" u="none" sz="2400">
                <a:solidFill>
                  <a:srgbClr val="970E53"/>
                </a:solidFill>
              </a:rPr>
              <a:t>correlated</a:t>
            </a:r>
            <a:r>
              <a:rPr dirty="0" u="none" sz="2400" spc="215">
                <a:solidFill>
                  <a:srgbClr val="970E53"/>
                </a:solidFill>
              </a:rPr>
              <a:t> </a:t>
            </a:r>
            <a:r>
              <a:rPr dirty="0" u="none" sz="2400">
                <a:solidFill>
                  <a:srgbClr val="970E53"/>
                </a:solidFill>
              </a:rPr>
              <a:t>to</a:t>
            </a:r>
            <a:r>
              <a:rPr dirty="0" u="none" sz="2400" spc="220">
                <a:solidFill>
                  <a:srgbClr val="970E53"/>
                </a:solidFill>
              </a:rPr>
              <a:t> </a:t>
            </a:r>
            <a:r>
              <a:rPr dirty="0" u="none" sz="2400">
                <a:solidFill>
                  <a:srgbClr val="970E53"/>
                </a:solidFill>
              </a:rPr>
              <a:t>the</a:t>
            </a:r>
            <a:r>
              <a:rPr dirty="0" u="none" sz="2400" spc="215">
                <a:solidFill>
                  <a:srgbClr val="970E53"/>
                </a:solidFill>
              </a:rPr>
              <a:t> </a:t>
            </a:r>
            <a:r>
              <a:rPr dirty="0" u="none" sz="2400" spc="-20">
                <a:solidFill>
                  <a:srgbClr val="970E53"/>
                </a:solidFill>
              </a:rPr>
              <a:t>cats </a:t>
            </a:r>
            <a:r>
              <a:rPr dirty="0" u="none" sz="2400">
                <a:solidFill>
                  <a:srgbClr val="970E53"/>
                </a:solidFill>
              </a:rPr>
              <a:t>breeding</a:t>
            </a:r>
            <a:r>
              <a:rPr dirty="0" u="none" sz="2400" spc="250">
                <a:solidFill>
                  <a:srgbClr val="970E53"/>
                </a:solidFill>
              </a:rPr>
              <a:t> </a:t>
            </a:r>
            <a:r>
              <a:rPr dirty="0" u="none" sz="2400" spc="55">
                <a:solidFill>
                  <a:srgbClr val="970E53"/>
                </a:solidFill>
              </a:rPr>
              <a:t>in</a:t>
            </a:r>
            <a:r>
              <a:rPr dirty="0" u="none" sz="2400" spc="254">
                <a:solidFill>
                  <a:srgbClr val="970E53"/>
                </a:solidFill>
              </a:rPr>
              <a:t> </a:t>
            </a:r>
            <a:r>
              <a:rPr dirty="0" u="none" sz="2400" spc="30">
                <a:solidFill>
                  <a:srgbClr val="970E53"/>
                </a:solidFill>
              </a:rPr>
              <a:t>our </a:t>
            </a:r>
            <a:r>
              <a:rPr dirty="0" u="none" sz="2400" spc="-10">
                <a:solidFill>
                  <a:srgbClr val="970E53"/>
                </a:solidFill>
              </a:rPr>
              <a:t>neighborhoods.</a:t>
            </a:r>
            <a:endParaRPr sz="2400"/>
          </a:p>
        </p:txBody>
      </p:sp>
      <p:sp>
        <p:nvSpPr>
          <p:cNvPr id="4" name="object 4" descr=""/>
          <p:cNvSpPr txBox="1"/>
          <p:nvPr/>
        </p:nvSpPr>
        <p:spPr>
          <a:xfrm>
            <a:off x="5397652" y="3822293"/>
            <a:ext cx="3949700" cy="11277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065" marR="5080">
              <a:lnSpc>
                <a:spcPct val="100699"/>
              </a:lnSpc>
              <a:spcBef>
                <a:spcPts val="80"/>
              </a:spcBef>
            </a:pPr>
            <a:r>
              <a:rPr dirty="0" sz="2400" spc="200" b="1">
                <a:solidFill>
                  <a:srgbClr val="970E53"/>
                </a:solidFill>
                <a:latin typeface="Calibri"/>
                <a:cs typeface="Calibri"/>
              </a:rPr>
              <a:t>On</a:t>
            </a:r>
            <a:r>
              <a:rPr dirty="0" sz="2400" spc="14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average,</a:t>
            </a:r>
            <a:r>
              <a:rPr dirty="0" sz="2400" spc="15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290" b="1">
                <a:solidFill>
                  <a:srgbClr val="970E53"/>
                </a:solidFill>
                <a:latin typeface="Calibri"/>
                <a:cs typeface="Calibri"/>
              </a:rPr>
              <a:t>80%</a:t>
            </a:r>
            <a:r>
              <a:rPr dirty="0" sz="2400" spc="15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of</a:t>
            </a:r>
            <a:r>
              <a:rPr dirty="0" sz="2400" spc="14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70E53"/>
                </a:solidFill>
                <a:latin typeface="Calibri"/>
                <a:cs typeface="Calibri"/>
              </a:rPr>
              <a:t>cats </a:t>
            </a:r>
            <a:r>
              <a:rPr dirty="0" sz="2400" spc="70" b="1">
                <a:solidFill>
                  <a:srgbClr val="970E53"/>
                </a:solidFill>
                <a:latin typeface="Calibri"/>
                <a:cs typeface="Calibri"/>
              </a:rPr>
              <a:t>coming</a:t>
            </a:r>
            <a:r>
              <a:rPr dirty="0" sz="2400" spc="18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into</a:t>
            </a:r>
            <a:r>
              <a:rPr dirty="0" sz="2400" spc="19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shelters</a:t>
            </a:r>
            <a:r>
              <a:rPr dirty="0" sz="2400" spc="19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are</a:t>
            </a:r>
            <a:r>
              <a:rPr dirty="0" sz="2400" spc="19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70E53"/>
                </a:solidFill>
                <a:latin typeface="Calibri"/>
                <a:cs typeface="Calibri"/>
              </a:rPr>
              <a:t>from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free-roaming</a:t>
            </a:r>
            <a:r>
              <a:rPr dirty="0" sz="2400" spc="509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970E53"/>
                </a:solidFill>
                <a:latin typeface="Calibri"/>
                <a:cs typeface="Calibri"/>
              </a:rPr>
              <a:t>cats.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408015" y="5295493"/>
            <a:ext cx="3928745" cy="14960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700" marR="5080">
              <a:lnSpc>
                <a:spcPct val="100699"/>
              </a:lnSpc>
              <a:spcBef>
                <a:spcPts val="80"/>
              </a:spcBef>
            </a:pPr>
            <a:r>
              <a:rPr dirty="0" sz="2400" spc="55" b="1">
                <a:solidFill>
                  <a:srgbClr val="970E53"/>
                </a:solidFill>
                <a:latin typeface="Calibri"/>
                <a:cs typeface="Calibri"/>
              </a:rPr>
              <a:t>It</a:t>
            </a:r>
            <a:r>
              <a:rPr dirty="0" sz="2400" spc="13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is</a:t>
            </a:r>
            <a:r>
              <a:rPr dirty="0" sz="2400" spc="13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55" b="1">
                <a:solidFill>
                  <a:srgbClr val="970E53"/>
                </a:solidFill>
                <a:latin typeface="Calibri"/>
                <a:cs typeface="Calibri"/>
              </a:rPr>
              <a:t>in</a:t>
            </a:r>
            <a:r>
              <a:rPr dirty="0" sz="2400" spc="13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the</a:t>
            </a:r>
            <a:r>
              <a:rPr dirty="0" sz="2400" spc="13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best</a:t>
            </a:r>
            <a:r>
              <a:rPr dirty="0" sz="2400" spc="13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interest</a:t>
            </a:r>
            <a:r>
              <a:rPr dirty="0" sz="2400" spc="13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of</a:t>
            </a:r>
            <a:r>
              <a:rPr dirty="0" sz="2400" spc="13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30" b="1">
                <a:solidFill>
                  <a:srgbClr val="970E53"/>
                </a:solidFill>
                <a:latin typeface="Calibri"/>
                <a:cs typeface="Calibri"/>
              </a:rPr>
              <a:t>all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involved</a:t>
            </a:r>
            <a:r>
              <a:rPr dirty="0" sz="2400" spc="26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50" b="1">
                <a:solidFill>
                  <a:srgbClr val="970E53"/>
                </a:solidFill>
                <a:latin typeface="Calibri"/>
                <a:cs typeface="Calibri"/>
              </a:rPr>
              <a:t>organizations</a:t>
            </a:r>
            <a:r>
              <a:rPr dirty="0" sz="2400" spc="26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-35" b="1">
                <a:solidFill>
                  <a:srgbClr val="970E53"/>
                </a:solidFill>
                <a:latin typeface="Calibri"/>
                <a:cs typeface="Calibri"/>
              </a:rPr>
              <a:t>to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prevent</a:t>
            </a:r>
            <a:r>
              <a:rPr dirty="0" sz="2400" spc="204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the</a:t>
            </a:r>
            <a:r>
              <a:rPr dirty="0" sz="2400" spc="204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litters</a:t>
            </a:r>
            <a:r>
              <a:rPr dirty="0" sz="2400" spc="204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from</a:t>
            </a:r>
            <a:r>
              <a:rPr dirty="0" sz="2400" spc="21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70E53"/>
                </a:solidFill>
                <a:latin typeface="Calibri"/>
                <a:cs typeface="Calibri"/>
              </a:rPr>
              <a:t>being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born</a:t>
            </a:r>
            <a:r>
              <a:rPr dirty="0" sz="2400" spc="18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55" b="1">
                <a:solidFill>
                  <a:srgbClr val="970E53"/>
                </a:solidFill>
                <a:latin typeface="Calibri"/>
                <a:cs typeface="Calibri"/>
              </a:rPr>
              <a:t>in</a:t>
            </a:r>
            <a:r>
              <a:rPr dirty="0" sz="2400" spc="18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the</a:t>
            </a:r>
            <a:r>
              <a:rPr dirty="0" sz="2400" spc="18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70E53"/>
                </a:solidFill>
                <a:latin typeface="Calibri"/>
                <a:cs typeface="Calibri"/>
              </a:rPr>
              <a:t>first</a:t>
            </a:r>
            <a:r>
              <a:rPr dirty="0" sz="2400" spc="19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400" spc="45" b="1">
                <a:solidFill>
                  <a:srgbClr val="970E53"/>
                </a:solidFill>
                <a:latin typeface="Calibri"/>
                <a:cs typeface="Calibri"/>
              </a:rPr>
              <a:t>place.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523160" y="619164"/>
            <a:ext cx="4336415" cy="6487795"/>
          </a:xfrm>
          <a:custGeom>
            <a:avLst/>
            <a:gdLst/>
            <a:ahLst/>
            <a:cxnLst/>
            <a:rect l="l" t="t" r="r" b="b"/>
            <a:pathLst>
              <a:path w="4336415" h="6487795">
                <a:moveTo>
                  <a:pt x="4336295" y="0"/>
                </a:moveTo>
                <a:lnTo>
                  <a:pt x="0" y="0"/>
                </a:lnTo>
                <a:lnTo>
                  <a:pt x="0" y="6487755"/>
                </a:lnTo>
                <a:lnTo>
                  <a:pt x="4336295" y="6487755"/>
                </a:lnTo>
                <a:lnTo>
                  <a:pt x="4336295" y="0"/>
                </a:lnTo>
                <a:close/>
              </a:path>
            </a:pathLst>
          </a:custGeom>
          <a:solidFill>
            <a:srgbClr val="FEAE00">
              <a:alpha val="3057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94372" y="631113"/>
            <a:ext cx="3909695" cy="634555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ctr" marL="12065" marR="5080">
              <a:lnSpc>
                <a:spcPct val="101200"/>
              </a:lnSpc>
              <a:spcBef>
                <a:spcPts val="40"/>
              </a:spcBef>
            </a:pPr>
            <a:r>
              <a:rPr dirty="0" sz="4200" spc="90" b="1">
                <a:solidFill>
                  <a:srgbClr val="578726"/>
                </a:solidFill>
                <a:latin typeface="Calibri"/>
                <a:cs typeface="Calibri"/>
              </a:rPr>
              <a:t>“The</a:t>
            </a:r>
            <a:r>
              <a:rPr dirty="0" sz="4200" spc="229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0" b="1">
                <a:solidFill>
                  <a:srgbClr val="578726"/>
                </a:solidFill>
                <a:latin typeface="Calibri"/>
                <a:cs typeface="Calibri"/>
              </a:rPr>
              <a:t>best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solution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spc="80" b="1">
                <a:solidFill>
                  <a:srgbClr val="578726"/>
                </a:solidFill>
                <a:latin typeface="Calibri"/>
                <a:cs typeface="Calibri"/>
              </a:rPr>
              <a:t>[community</a:t>
            </a:r>
            <a:r>
              <a:rPr dirty="0" sz="4200" spc="26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60" b="1">
                <a:solidFill>
                  <a:srgbClr val="578726"/>
                </a:solidFill>
                <a:latin typeface="Calibri"/>
                <a:cs typeface="Calibri"/>
              </a:rPr>
              <a:t>cat]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issues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</a:t>
            </a:r>
            <a:r>
              <a:rPr dirty="0" sz="4200" spc="24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going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be</a:t>
            </a:r>
            <a:r>
              <a:rPr dirty="0" sz="4200" spc="254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75" b="1">
                <a:solidFill>
                  <a:srgbClr val="578726"/>
                </a:solidFill>
                <a:latin typeface="Calibri"/>
                <a:cs typeface="Calibri"/>
              </a:rPr>
              <a:t>significant </a:t>
            </a:r>
            <a:r>
              <a:rPr dirty="0" sz="4200" spc="70" b="1">
                <a:solidFill>
                  <a:srgbClr val="578726"/>
                </a:solidFill>
                <a:latin typeface="Calibri"/>
                <a:cs typeface="Calibri"/>
              </a:rPr>
              <a:t>changes</a:t>
            </a:r>
            <a:r>
              <a:rPr dirty="0" sz="4200" spc="22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in</a:t>
            </a:r>
            <a:r>
              <a:rPr dirty="0" sz="4200" spc="22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how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people</a:t>
            </a:r>
            <a:r>
              <a:rPr dirty="0" sz="4200" spc="33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110" b="1">
                <a:solidFill>
                  <a:srgbClr val="578726"/>
                </a:solidFill>
                <a:latin typeface="Calibri"/>
                <a:cs typeface="Calibri"/>
              </a:rPr>
              <a:t>care</a:t>
            </a:r>
            <a:r>
              <a:rPr dirty="0" sz="4200" spc="3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for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their</a:t>
            </a:r>
            <a:r>
              <a:rPr dirty="0" sz="4200" spc="21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10" b="1">
                <a:solidFill>
                  <a:srgbClr val="578726"/>
                </a:solidFill>
                <a:latin typeface="Calibri"/>
                <a:cs typeface="Calibri"/>
              </a:rPr>
              <a:t>cats.”</a:t>
            </a:r>
            <a:endParaRPr sz="4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John</a:t>
            </a:r>
            <a:r>
              <a:rPr dirty="0" sz="1800" spc="-20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Boone,</a:t>
            </a:r>
            <a:r>
              <a:rPr dirty="0" sz="1800" spc="-15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spc="-25" b="1" i="1">
                <a:solidFill>
                  <a:srgbClr val="578726"/>
                </a:solidFill>
                <a:latin typeface="Oklahoma"/>
                <a:cs typeface="Oklahoma"/>
              </a:rPr>
              <a:t>PhD</a:t>
            </a:r>
            <a:endParaRPr sz="1800">
              <a:latin typeface="Oklahoma"/>
              <a:cs typeface="Oklahoma"/>
            </a:endParaRPr>
          </a:p>
          <a:p>
            <a:pPr algn="ctr" marL="273050" marR="265430">
              <a:lnSpc>
                <a:spcPts val="2200"/>
              </a:lnSpc>
              <a:spcBef>
                <a:spcPts val="65"/>
              </a:spcBef>
            </a:pP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Alliance</a:t>
            </a:r>
            <a:r>
              <a:rPr dirty="0" sz="1800" spc="2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for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Contraception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006C65"/>
                </a:solidFill>
                <a:latin typeface="Calibri"/>
                <a:cs typeface="Calibri"/>
              </a:rPr>
              <a:t>in </a:t>
            </a:r>
            <a:r>
              <a:rPr dirty="0" sz="1800" spc="80" b="1">
                <a:solidFill>
                  <a:srgbClr val="006C65"/>
                </a:solidFill>
                <a:latin typeface="Calibri"/>
                <a:cs typeface="Calibri"/>
              </a:rPr>
              <a:t>Dogs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and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Board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of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006C65"/>
                </a:solidFill>
                <a:latin typeface="Calibri"/>
                <a:cs typeface="Calibri"/>
              </a:rPr>
              <a:t>Directors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Community</a:t>
            </a:r>
            <a:r>
              <a:rPr dirty="0" sz="1800" spc="10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0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6C65"/>
                </a:solidFill>
                <a:latin typeface="Calibri"/>
                <a:cs typeface="Calibri"/>
              </a:rPr>
              <a:t>Podcast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429514" y="650125"/>
            <a:ext cx="1760220" cy="604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dirty="0" sz="1300" spc="55" b="1">
                <a:solidFill>
                  <a:srgbClr val="0076BA"/>
                </a:solidFill>
                <a:latin typeface="Calibri"/>
                <a:cs typeface="Calibri"/>
              </a:rPr>
              <a:t>363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cats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helped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in</a:t>
            </a:r>
            <a:r>
              <a:rPr dirty="0" sz="1300" spc="125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spc="35" b="1">
                <a:solidFill>
                  <a:srgbClr val="0076BA"/>
                </a:solidFill>
                <a:latin typeface="Calibri"/>
                <a:cs typeface="Calibri"/>
              </a:rPr>
              <a:t>2022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500"/>
              </a:lnSpc>
            </a:pPr>
            <a:r>
              <a:rPr dirty="0" sz="1300" spc="55" b="1">
                <a:solidFill>
                  <a:srgbClr val="0076BA"/>
                </a:solidFill>
                <a:latin typeface="Calibri"/>
                <a:cs typeface="Calibri"/>
              </a:rPr>
              <a:t>552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cats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helped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in</a:t>
            </a:r>
            <a:r>
              <a:rPr dirty="0" sz="1300" spc="125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spc="35" b="1">
                <a:solidFill>
                  <a:srgbClr val="0076BA"/>
                </a:solidFill>
                <a:latin typeface="Calibri"/>
                <a:cs typeface="Calibri"/>
              </a:rPr>
              <a:t>2023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530"/>
              </a:lnSpc>
            </a:pPr>
            <a:r>
              <a:rPr dirty="0" sz="1300" spc="55" b="1">
                <a:solidFill>
                  <a:srgbClr val="0076BA"/>
                </a:solidFill>
                <a:latin typeface="Calibri"/>
                <a:cs typeface="Calibri"/>
              </a:rPr>
              <a:t>849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cats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helped</a:t>
            </a:r>
            <a:r>
              <a:rPr dirty="0" sz="1300" spc="12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76BA"/>
                </a:solidFill>
                <a:latin typeface="Calibri"/>
                <a:cs typeface="Calibri"/>
              </a:rPr>
              <a:t>in</a:t>
            </a:r>
            <a:r>
              <a:rPr dirty="0" sz="1300" spc="125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sz="1300" spc="35" b="1">
                <a:solidFill>
                  <a:srgbClr val="0076BA"/>
                </a:solidFill>
                <a:latin typeface="Calibri"/>
                <a:cs typeface="Calibri"/>
              </a:rPr>
              <a:t>2024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333168" y="1412125"/>
            <a:ext cx="3952875" cy="60452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>
              <a:lnSpc>
                <a:spcPts val="1500"/>
              </a:lnSpc>
              <a:spcBef>
                <a:spcPts val="200"/>
              </a:spcBef>
            </a:pPr>
            <a:r>
              <a:rPr dirty="0" sz="1300" spc="85" b="1">
                <a:solidFill>
                  <a:srgbClr val="161A1E"/>
                </a:solidFill>
                <a:latin typeface="Calibri"/>
                <a:cs typeface="Calibri"/>
              </a:rPr>
              <a:t>Our</a:t>
            </a:r>
            <a:r>
              <a:rPr dirty="0" sz="1300" spc="125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numbers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for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helping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cats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went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from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an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average</a:t>
            </a:r>
            <a:r>
              <a:rPr dirty="0" sz="1300" spc="13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spc="-25" b="1">
                <a:solidFill>
                  <a:srgbClr val="161A1E"/>
                </a:solidFill>
                <a:latin typeface="Calibri"/>
                <a:cs typeface="Calibri"/>
              </a:rPr>
              <a:t>of </a:t>
            </a:r>
            <a:r>
              <a:rPr dirty="0" sz="1300" spc="55" b="1">
                <a:solidFill>
                  <a:srgbClr val="161A1E"/>
                </a:solidFill>
                <a:latin typeface="Calibri"/>
                <a:cs typeface="Calibri"/>
              </a:rPr>
              <a:t>54</a:t>
            </a:r>
            <a:r>
              <a:rPr dirty="0" sz="1300" spc="114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per</a:t>
            </a:r>
            <a:r>
              <a:rPr dirty="0" sz="1300" spc="12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month</a:t>
            </a:r>
            <a:r>
              <a:rPr dirty="0" sz="1300" spc="12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January</a:t>
            </a:r>
            <a:r>
              <a:rPr dirty="0" sz="1300" spc="12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-</a:t>
            </a:r>
            <a:r>
              <a:rPr dirty="0" sz="1300" spc="114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November,</a:t>
            </a:r>
            <a:r>
              <a:rPr dirty="0" sz="1300" spc="12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spc="55" b="1">
                <a:solidFill>
                  <a:srgbClr val="161A1E"/>
                </a:solidFill>
                <a:latin typeface="Calibri"/>
                <a:cs typeface="Calibri"/>
              </a:rPr>
              <a:t>2024</a:t>
            </a:r>
            <a:r>
              <a:rPr dirty="0" sz="1300" spc="12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to</a:t>
            </a:r>
            <a:r>
              <a:rPr dirty="0" sz="1300" spc="12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spc="-25" b="1">
                <a:solidFill>
                  <a:srgbClr val="161A1E"/>
                </a:solidFill>
                <a:latin typeface="Calibri"/>
                <a:cs typeface="Calibri"/>
              </a:rPr>
              <a:t>an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astounding</a:t>
            </a:r>
            <a:r>
              <a:rPr dirty="0" sz="1300" spc="190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spc="55" b="1">
                <a:solidFill>
                  <a:srgbClr val="161A1E"/>
                </a:solidFill>
                <a:latin typeface="Calibri"/>
                <a:cs typeface="Calibri"/>
              </a:rPr>
              <a:t>130</a:t>
            </a:r>
            <a:r>
              <a:rPr dirty="0" sz="1300" spc="195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in</a:t>
            </a:r>
            <a:r>
              <a:rPr dirty="0" sz="1300" spc="195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61A1E"/>
                </a:solidFill>
                <a:latin typeface="Calibri"/>
                <a:cs typeface="Calibri"/>
              </a:rPr>
              <a:t>December</a:t>
            </a:r>
            <a:r>
              <a:rPr dirty="0" sz="1300" spc="195" b="1">
                <a:solidFill>
                  <a:srgbClr val="161A1E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161A1E"/>
                </a:solidFill>
                <a:latin typeface="Calibri"/>
                <a:cs typeface="Calibri"/>
              </a:rPr>
              <a:t>2024!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457190" y="2160778"/>
            <a:ext cx="3704590" cy="6223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27685" marR="5080" indent="-515620">
              <a:lnSpc>
                <a:spcPts val="2300"/>
              </a:lnSpc>
              <a:spcBef>
                <a:spcPts val="260"/>
              </a:spcBef>
            </a:pPr>
            <a:r>
              <a:rPr dirty="0" sz="2000" b="1">
                <a:solidFill>
                  <a:srgbClr val="970E53"/>
                </a:solidFill>
                <a:latin typeface="Calibri"/>
                <a:cs typeface="Calibri"/>
              </a:rPr>
              <a:t>Washoe</a:t>
            </a:r>
            <a:r>
              <a:rPr dirty="0" sz="2000" spc="32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70E53"/>
                </a:solidFill>
                <a:latin typeface="Calibri"/>
                <a:cs typeface="Calibri"/>
              </a:rPr>
              <a:t>County’s</a:t>
            </a:r>
            <a:r>
              <a:rPr dirty="0" sz="2000" spc="32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70E53"/>
                </a:solidFill>
                <a:latin typeface="Calibri"/>
                <a:cs typeface="Calibri"/>
              </a:rPr>
              <a:t>commitment</a:t>
            </a:r>
            <a:r>
              <a:rPr dirty="0" sz="2000" spc="32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970E53"/>
                </a:solidFill>
                <a:latin typeface="Calibri"/>
                <a:cs typeface="Calibri"/>
              </a:rPr>
              <a:t>to </a:t>
            </a:r>
            <a:r>
              <a:rPr dirty="0" sz="2000" spc="145" b="1">
                <a:solidFill>
                  <a:srgbClr val="970E53"/>
                </a:solidFill>
                <a:latin typeface="Calibri"/>
                <a:cs typeface="Calibri"/>
              </a:rPr>
              <a:t>TNR</a:t>
            </a:r>
            <a:r>
              <a:rPr dirty="0" sz="2000" spc="12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70E53"/>
                </a:solidFill>
                <a:latin typeface="Calibri"/>
                <a:cs typeface="Calibri"/>
              </a:rPr>
              <a:t>is</a:t>
            </a:r>
            <a:r>
              <a:rPr dirty="0" sz="2000" spc="12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70E53"/>
                </a:solidFill>
                <a:latin typeface="Calibri"/>
                <a:cs typeface="Calibri"/>
              </a:rPr>
              <a:t>a</a:t>
            </a:r>
            <a:r>
              <a:rPr dirty="0" sz="2000" spc="12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970E53"/>
                </a:solidFill>
                <a:latin typeface="Calibri"/>
                <a:cs typeface="Calibri"/>
              </a:rPr>
              <a:t>game-</a:t>
            </a:r>
            <a:r>
              <a:rPr dirty="0" sz="2000" spc="-10" b="1">
                <a:solidFill>
                  <a:srgbClr val="970E53"/>
                </a:solidFill>
                <a:latin typeface="Calibri"/>
                <a:cs typeface="Calibri"/>
              </a:rPr>
              <a:t>changer!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53228" y="3055035"/>
            <a:ext cx="4112895" cy="2420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92810">
              <a:lnSpc>
                <a:spcPct val="100000"/>
              </a:lnSpc>
              <a:spcBef>
                <a:spcPts val="100"/>
              </a:spcBef>
            </a:pPr>
            <a:r>
              <a:rPr dirty="0" sz="2200" spc="45" b="1">
                <a:solidFill>
                  <a:srgbClr val="004D7F"/>
                </a:solidFill>
                <a:latin typeface="Calibri"/>
                <a:cs typeface="Calibri"/>
              </a:rPr>
              <a:t>January-</a:t>
            </a:r>
            <a:r>
              <a:rPr dirty="0" sz="2200" spc="50" b="1">
                <a:solidFill>
                  <a:srgbClr val="004D7F"/>
                </a:solidFill>
                <a:latin typeface="Calibri"/>
                <a:cs typeface="Calibri"/>
              </a:rPr>
              <a:t>April</a:t>
            </a:r>
            <a:r>
              <a:rPr dirty="0" sz="2200" spc="160" b="1">
                <a:solidFill>
                  <a:srgbClr val="004D7F"/>
                </a:solidFill>
                <a:latin typeface="Calibri"/>
                <a:cs typeface="Calibri"/>
              </a:rPr>
              <a:t> </a:t>
            </a:r>
            <a:r>
              <a:rPr dirty="0" sz="2200" spc="80" b="1">
                <a:solidFill>
                  <a:srgbClr val="004D7F"/>
                </a:solidFill>
                <a:latin typeface="Calibri"/>
                <a:cs typeface="Calibri"/>
              </a:rPr>
              <a:t>2025</a:t>
            </a:r>
            <a:endParaRPr sz="2200">
              <a:latin typeface="Calibri"/>
              <a:cs typeface="Calibri"/>
            </a:endParaRPr>
          </a:p>
          <a:p>
            <a:pPr marL="353060" marR="345440" indent="476884">
              <a:lnSpc>
                <a:spcPts val="3500"/>
              </a:lnSpc>
              <a:spcBef>
                <a:spcPts val="85"/>
              </a:spcBef>
            </a:pPr>
            <a:r>
              <a:rPr dirty="0" sz="2800" spc="125" b="1">
                <a:solidFill>
                  <a:srgbClr val="D31876"/>
                </a:solidFill>
                <a:latin typeface="Calibri"/>
                <a:cs typeface="Calibri"/>
              </a:rPr>
              <a:t>562</a:t>
            </a:r>
            <a:r>
              <a:rPr dirty="0" sz="2800" spc="215" b="1">
                <a:solidFill>
                  <a:srgbClr val="D3187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D31876"/>
                </a:solidFill>
                <a:latin typeface="Calibri"/>
                <a:cs typeface="Calibri"/>
              </a:rPr>
              <a:t>cats</a:t>
            </a:r>
            <a:r>
              <a:rPr dirty="0" sz="2800" spc="220" b="1">
                <a:solidFill>
                  <a:srgbClr val="D31876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D31876"/>
                </a:solidFill>
                <a:latin typeface="Calibri"/>
                <a:cs typeface="Calibri"/>
              </a:rPr>
              <a:t>helped</a:t>
            </a:r>
            <a:r>
              <a:rPr dirty="0" sz="2800" spc="700" b="1">
                <a:solidFill>
                  <a:srgbClr val="D31876"/>
                </a:solidFill>
                <a:latin typeface="Calibri"/>
                <a:cs typeface="Calibri"/>
              </a:rPr>
              <a:t> </a:t>
            </a:r>
            <a:r>
              <a:rPr dirty="0" sz="2800" spc="125" b="1">
                <a:solidFill>
                  <a:srgbClr val="D31876"/>
                </a:solidFill>
                <a:latin typeface="Calibri"/>
                <a:cs typeface="Calibri"/>
              </a:rPr>
              <a:t>41</a:t>
            </a:r>
            <a:r>
              <a:rPr dirty="0" sz="2800" spc="190" b="1">
                <a:solidFill>
                  <a:srgbClr val="D3187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D31876"/>
                </a:solidFill>
                <a:latin typeface="Calibri"/>
                <a:cs typeface="Calibri"/>
              </a:rPr>
              <a:t>cats/kits</a:t>
            </a:r>
            <a:r>
              <a:rPr dirty="0" sz="2800" spc="190" b="1">
                <a:solidFill>
                  <a:srgbClr val="D31876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D31876"/>
                </a:solidFill>
                <a:latin typeface="Calibri"/>
                <a:cs typeface="Calibri"/>
              </a:rPr>
              <a:t>off</a:t>
            </a:r>
            <a:r>
              <a:rPr dirty="0" sz="2800" spc="190" b="1">
                <a:solidFill>
                  <a:srgbClr val="D31876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D31876"/>
                </a:solidFill>
                <a:latin typeface="Calibri"/>
                <a:cs typeface="Calibri"/>
              </a:rPr>
              <a:t>streets</a:t>
            </a:r>
            <a:endParaRPr sz="2800">
              <a:latin typeface="Calibri"/>
              <a:cs typeface="Calibri"/>
            </a:endParaRPr>
          </a:p>
          <a:p>
            <a:pPr marL="12700" marR="5080" indent="408940">
              <a:lnSpc>
                <a:spcPts val="2300"/>
              </a:lnSpc>
              <a:spcBef>
                <a:spcPts val="2290"/>
              </a:spcBef>
            </a:pPr>
            <a:r>
              <a:rPr dirty="0" sz="2000" spc="90" b="1">
                <a:latin typeface="Calibri"/>
                <a:cs typeface="Calibri"/>
              </a:rPr>
              <a:t>Over</a:t>
            </a:r>
            <a:r>
              <a:rPr dirty="0" sz="2000" spc="110" b="1">
                <a:latin typeface="Calibri"/>
                <a:cs typeface="Calibri"/>
              </a:rPr>
              <a:t> </a:t>
            </a:r>
            <a:r>
              <a:rPr dirty="0" sz="2000" spc="90" b="1">
                <a:latin typeface="Calibri"/>
                <a:cs typeface="Calibri"/>
              </a:rPr>
              <a:t>274</a:t>
            </a:r>
            <a:r>
              <a:rPr dirty="0" sz="2000" spc="1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females</a:t>
            </a:r>
            <a:r>
              <a:rPr dirty="0" sz="2000" spc="114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spayed</a:t>
            </a:r>
            <a:r>
              <a:rPr dirty="0" sz="2000" spc="11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and </a:t>
            </a:r>
            <a:r>
              <a:rPr dirty="0" sz="2000" spc="90" b="1">
                <a:latin typeface="Calibri"/>
                <a:cs typeface="Calibri"/>
              </a:rPr>
              <a:t>Over</a:t>
            </a:r>
            <a:r>
              <a:rPr dirty="0" sz="2000" spc="180" b="1">
                <a:latin typeface="Calibri"/>
                <a:cs typeface="Calibri"/>
              </a:rPr>
              <a:t> </a:t>
            </a:r>
            <a:r>
              <a:rPr dirty="0" sz="2000" spc="90" b="1">
                <a:latin typeface="Calibri"/>
                <a:cs typeface="Calibri"/>
              </a:rPr>
              <a:t>274</a:t>
            </a:r>
            <a:r>
              <a:rPr dirty="0" sz="2000" spc="18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litters</a:t>
            </a:r>
            <a:r>
              <a:rPr dirty="0" sz="2000" spc="18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prevented</a:t>
            </a:r>
            <a:r>
              <a:rPr dirty="0" sz="2000" spc="18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since</a:t>
            </a:r>
            <a:r>
              <a:rPr dirty="0" sz="2000" spc="18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first</a:t>
            </a:r>
            <a:endParaRPr sz="2000">
              <a:latin typeface="Calibri"/>
              <a:cs typeface="Calibri"/>
            </a:endParaRPr>
          </a:p>
          <a:p>
            <a:pPr marL="1672589">
              <a:lnSpc>
                <a:spcPts val="2240"/>
              </a:lnSpc>
            </a:pPr>
            <a:r>
              <a:rPr dirty="0" sz="2000" b="1">
                <a:latin typeface="Calibri"/>
                <a:cs typeface="Calibri"/>
              </a:rPr>
              <a:t>of</a:t>
            </a:r>
            <a:r>
              <a:rPr dirty="0" sz="2000" spc="114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year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414517" y="5729478"/>
            <a:ext cx="3790315" cy="6223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 indent="7620">
              <a:lnSpc>
                <a:spcPts val="2300"/>
              </a:lnSpc>
              <a:spcBef>
                <a:spcPts val="259"/>
              </a:spcBef>
            </a:pPr>
            <a:r>
              <a:rPr dirty="0" sz="2000" spc="55" b="1">
                <a:latin typeface="Calibri"/>
                <a:cs typeface="Calibri"/>
              </a:rPr>
              <a:t>If</a:t>
            </a:r>
            <a:r>
              <a:rPr dirty="0" sz="2000" spc="1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not</a:t>
            </a:r>
            <a:r>
              <a:rPr dirty="0" sz="2000" spc="1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spayed,</a:t>
            </a:r>
            <a:r>
              <a:rPr dirty="0" sz="2000" spc="1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these</a:t>
            </a:r>
            <a:r>
              <a:rPr dirty="0" sz="2000" spc="1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cats</a:t>
            </a:r>
            <a:r>
              <a:rPr dirty="0" sz="2000" spc="1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would</a:t>
            </a:r>
            <a:r>
              <a:rPr dirty="0" sz="2000" spc="14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be </a:t>
            </a:r>
            <a:r>
              <a:rPr dirty="0" sz="2000" b="1">
                <a:latin typeface="Calibri"/>
                <a:cs typeface="Calibri"/>
              </a:rPr>
              <a:t>ready</a:t>
            </a:r>
            <a:r>
              <a:rPr dirty="0" sz="2000" spc="16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to</a:t>
            </a:r>
            <a:r>
              <a:rPr dirty="0" sz="2000" spc="16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deliver</a:t>
            </a:r>
            <a:r>
              <a:rPr dirty="0" sz="2000" spc="17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a</a:t>
            </a:r>
            <a:r>
              <a:rPr dirty="0" sz="2000" spc="165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2nd</a:t>
            </a:r>
            <a:r>
              <a:rPr dirty="0" sz="2000" spc="16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litter</a:t>
            </a:r>
            <a:r>
              <a:rPr dirty="0" sz="2000" spc="170" b="1">
                <a:latin typeface="Calibri"/>
                <a:cs typeface="Calibri"/>
              </a:rPr>
              <a:t> </a:t>
            </a:r>
            <a:r>
              <a:rPr dirty="0" sz="2000" spc="204" b="1">
                <a:latin typeface="Calibri"/>
                <a:cs typeface="Calibri"/>
              </a:rPr>
              <a:t>NOW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689776" y="6625031"/>
            <a:ext cx="1239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Calibri"/>
                <a:cs typeface="Calibri"/>
              </a:rPr>
              <a:t>April</a:t>
            </a:r>
            <a:r>
              <a:rPr dirty="0" sz="800" spc="204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2025</a:t>
            </a:r>
            <a:r>
              <a:rPr dirty="0" sz="800" spc="204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preliminary</a:t>
            </a:r>
            <a:r>
              <a:rPr dirty="0" sz="800" spc="210">
                <a:latin typeface="Calibri"/>
                <a:cs typeface="Calibri"/>
              </a:rPr>
              <a:t> </a:t>
            </a:r>
            <a:r>
              <a:rPr dirty="0" sz="800" spc="-20">
                <a:latin typeface="Calibri"/>
                <a:cs typeface="Calibri"/>
              </a:rPr>
              <a:t>data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589200" y="598844"/>
            <a:ext cx="4336415" cy="6487795"/>
          </a:xfrm>
          <a:custGeom>
            <a:avLst/>
            <a:gdLst/>
            <a:ahLst/>
            <a:cxnLst/>
            <a:rect l="l" t="t" r="r" b="b"/>
            <a:pathLst>
              <a:path w="4336415" h="6487795">
                <a:moveTo>
                  <a:pt x="4336295" y="0"/>
                </a:moveTo>
                <a:lnTo>
                  <a:pt x="0" y="0"/>
                </a:lnTo>
                <a:lnTo>
                  <a:pt x="0" y="6487755"/>
                </a:lnTo>
                <a:lnTo>
                  <a:pt x="4336295" y="6487755"/>
                </a:lnTo>
                <a:lnTo>
                  <a:pt x="4336295" y="0"/>
                </a:lnTo>
                <a:close/>
              </a:path>
            </a:pathLst>
          </a:custGeom>
          <a:solidFill>
            <a:srgbClr val="FEAE00">
              <a:alpha val="3057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73100" y="6056210"/>
            <a:ext cx="8147684" cy="636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Thank</a:t>
            </a:r>
            <a:r>
              <a:rPr dirty="0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you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to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 spc="-10">
                <a:solidFill>
                  <a:srgbClr val="1D2228"/>
                </a:solidFill>
                <a:latin typeface="Arial"/>
                <a:cs typeface="Arial"/>
              </a:rPr>
              <a:t>Shyanne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and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her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staﬀ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for</a:t>
            </a:r>
            <a:r>
              <a:rPr dirty="0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creating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this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zip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code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break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out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of</a:t>
            </a:r>
            <a:r>
              <a:rPr dirty="0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cats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coming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in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their</a:t>
            </a:r>
            <a:r>
              <a:rPr dirty="0" sz="1300" spc="2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 spc="-10">
                <a:solidFill>
                  <a:srgbClr val="1D2228"/>
                </a:solidFill>
                <a:latin typeface="Arial"/>
                <a:cs typeface="Arial"/>
              </a:rPr>
              <a:t>doors.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ts val="1639"/>
              </a:lnSpc>
              <a:spcBef>
                <a:spcPts val="40"/>
              </a:spcBef>
            </a:pPr>
            <a:r>
              <a:rPr dirty="0" sz="1300" spc="-45">
                <a:solidFill>
                  <a:srgbClr val="1D2228"/>
                </a:solidFill>
                <a:latin typeface="Arial"/>
                <a:cs typeface="Arial"/>
              </a:rPr>
              <a:t>We</a:t>
            </a:r>
            <a:r>
              <a:rPr dirty="0" sz="1300" spc="-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sz="1300">
                <a:solidFill>
                  <a:srgbClr val="1D2228"/>
                </a:solidFill>
                <a:latin typeface="Arial"/>
                <a:cs typeface="Arial"/>
              </a:rPr>
              <a:t>have our own zip code breakout numbers which will </a:t>
            </a:r>
            <a:r>
              <a:rPr dirty="0" u="sng" sz="130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likely</a:t>
            </a:r>
            <a:r>
              <a:rPr dirty="0" u="none" sz="1300" b="1" i="1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reflect </a:t>
            </a:r>
            <a:r>
              <a:rPr dirty="0" u="sng" sz="130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similar data</a:t>
            </a:r>
            <a:r>
              <a:rPr dirty="0" u="none" sz="1300" b="1" i="1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as this.</a:t>
            </a:r>
            <a:r>
              <a:rPr dirty="0" u="none" sz="1300" spc="36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sng" sz="130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In</a:t>
            </a:r>
            <a:r>
              <a:rPr dirty="0" u="sng" sz="1300" spc="-5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30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the near </a:t>
            </a:r>
            <a:r>
              <a:rPr dirty="0" u="sng" sz="1300" spc="-1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future,</a:t>
            </a:r>
            <a:r>
              <a:rPr dirty="0" u="none" sz="1300" spc="-10" b="1" i="1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sng" sz="130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we</a:t>
            </a:r>
            <a:r>
              <a:rPr dirty="0" u="none" sz="1300" spc="10" b="1" i="1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sng" sz="130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hope</a:t>
            </a:r>
            <a:r>
              <a:rPr dirty="0" u="none" sz="1300" spc="15" b="1" i="1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to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be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able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to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show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a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"heat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map"</a:t>
            </a:r>
            <a:r>
              <a:rPr dirty="0" u="none" sz="1300" spc="39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sng" sz="130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representing</a:t>
            </a:r>
            <a:r>
              <a:rPr dirty="0" u="none" sz="1300" spc="15" b="1" i="1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sng" sz="1300" spc="-10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concentrated</a:t>
            </a:r>
            <a:r>
              <a:rPr dirty="0" u="sng" sz="1300" spc="15" b="1" i="1">
                <a:solidFill>
                  <a:srgbClr val="1D2228"/>
                </a:solidFill>
                <a:uFill>
                  <a:solidFill>
                    <a:srgbClr val="1D2228"/>
                  </a:solidFill>
                </a:uFill>
                <a:latin typeface="Arial"/>
                <a:cs typeface="Arial"/>
              </a:rPr>
              <a:t> </a:t>
            </a:r>
            <a:r>
              <a:rPr dirty="0" u="none" sz="1300" spc="-10">
                <a:solidFill>
                  <a:srgbClr val="1D2228"/>
                </a:solidFill>
                <a:latin typeface="Arial"/>
                <a:cs typeface="Arial"/>
              </a:rPr>
              <a:t>areas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of</a:t>
            </a:r>
            <a:r>
              <a:rPr dirty="0" u="none" sz="1300" spc="10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 spc="-10">
                <a:solidFill>
                  <a:srgbClr val="1D2228"/>
                </a:solidFill>
                <a:latin typeface="Arial"/>
                <a:cs typeface="Arial"/>
              </a:rPr>
              <a:t>free-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roaming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>
                <a:solidFill>
                  <a:srgbClr val="1D2228"/>
                </a:solidFill>
                <a:latin typeface="Arial"/>
                <a:cs typeface="Arial"/>
              </a:rPr>
              <a:t>cat</a:t>
            </a:r>
            <a:r>
              <a:rPr dirty="0" u="none" sz="1300" spc="15">
                <a:solidFill>
                  <a:srgbClr val="1D2228"/>
                </a:solidFill>
                <a:latin typeface="Arial"/>
                <a:cs typeface="Arial"/>
              </a:rPr>
              <a:t> </a:t>
            </a:r>
            <a:r>
              <a:rPr dirty="0" u="none" sz="1300" spc="-10">
                <a:solidFill>
                  <a:srgbClr val="1D2228"/>
                </a:solidFill>
                <a:latin typeface="Arial"/>
                <a:cs typeface="Arial"/>
              </a:rPr>
              <a:t>populations.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719" y="685800"/>
            <a:ext cx="8686800" cy="48796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31507" y="631113"/>
            <a:ext cx="3909695" cy="634555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ctr" marL="12065" marR="5080">
              <a:lnSpc>
                <a:spcPct val="101200"/>
              </a:lnSpc>
              <a:spcBef>
                <a:spcPts val="40"/>
              </a:spcBef>
            </a:pPr>
            <a:r>
              <a:rPr dirty="0" sz="4200" spc="90" b="1">
                <a:solidFill>
                  <a:srgbClr val="578726"/>
                </a:solidFill>
                <a:latin typeface="Calibri"/>
                <a:cs typeface="Calibri"/>
              </a:rPr>
              <a:t>“The</a:t>
            </a:r>
            <a:r>
              <a:rPr dirty="0" sz="4200" spc="229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0" b="1">
                <a:solidFill>
                  <a:srgbClr val="578726"/>
                </a:solidFill>
                <a:latin typeface="Calibri"/>
                <a:cs typeface="Calibri"/>
              </a:rPr>
              <a:t>best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solution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spc="80" b="1">
                <a:solidFill>
                  <a:srgbClr val="578726"/>
                </a:solidFill>
                <a:latin typeface="Calibri"/>
                <a:cs typeface="Calibri"/>
              </a:rPr>
              <a:t>[community</a:t>
            </a:r>
            <a:r>
              <a:rPr dirty="0" sz="4200" spc="26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60" b="1">
                <a:solidFill>
                  <a:srgbClr val="578726"/>
                </a:solidFill>
                <a:latin typeface="Calibri"/>
                <a:cs typeface="Calibri"/>
              </a:rPr>
              <a:t>cat]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issues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is</a:t>
            </a:r>
            <a:r>
              <a:rPr dirty="0" sz="4200" spc="24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going</a:t>
            </a:r>
            <a:r>
              <a:rPr dirty="0" sz="4200" spc="2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25" b="1">
                <a:solidFill>
                  <a:srgbClr val="578726"/>
                </a:solidFill>
                <a:latin typeface="Calibri"/>
                <a:cs typeface="Calibri"/>
              </a:rPr>
              <a:t>to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be</a:t>
            </a:r>
            <a:r>
              <a:rPr dirty="0" sz="4200" spc="254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75" b="1">
                <a:solidFill>
                  <a:srgbClr val="578726"/>
                </a:solidFill>
                <a:latin typeface="Calibri"/>
                <a:cs typeface="Calibri"/>
              </a:rPr>
              <a:t>significant </a:t>
            </a:r>
            <a:r>
              <a:rPr dirty="0" sz="4200" spc="70" b="1">
                <a:solidFill>
                  <a:srgbClr val="578726"/>
                </a:solidFill>
                <a:latin typeface="Calibri"/>
                <a:cs typeface="Calibri"/>
              </a:rPr>
              <a:t>changes</a:t>
            </a:r>
            <a:r>
              <a:rPr dirty="0" sz="4200" spc="22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95" b="1">
                <a:solidFill>
                  <a:srgbClr val="578726"/>
                </a:solidFill>
                <a:latin typeface="Calibri"/>
                <a:cs typeface="Calibri"/>
              </a:rPr>
              <a:t>in</a:t>
            </a:r>
            <a:r>
              <a:rPr dirty="0" sz="4200" spc="22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how </a:t>
            </a:r>
            <a:r>
              <a:rPr dirty="0" sz="4200" b="1">
                <a:solidFill>
                  <a:srgbClr val="578726"/>
                </a:solidFill>
                <a:latin typeface="Calibri"/>
                <a:cs typeface="Calibri"/>
              </a:rPr>
              <a:t>people</a:t>
            </a:r>
            <a:r>
              <a:rPr dirty="0" sz="4200" spc="33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110" b="1">
                <a:solidFill>
                  <a:srgbClr val="578726"/>
                </a:solidFill>
                <a:latin typeface="Calibri"/>
                <a:cs typeface="Calibri"/>
              </a:rPr>
              <a:t>care</a:t>
            </a:r>
            <a:r>
              <a:rPr dirty="0" sz="4200" spc="340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40" b="1">
                <a:solidFill>
                  <a:srgbClr val="578726"/>
                </a:solidFill>
                <a:latin typeface="Calibri"/>
                <a:cs typeface="Calibri"/>
              </a:rPr>
              <a:t>for </a:t>
            </a:r>
            <a:r>
              <a:rPr dirty="0" sz="4200" spc="50" b="1">
                <a:solidFill>
                  <a:srgbClr val="578726"/>
                </a:solidFill>
                <a:latin typeface="Calibri"/>
                <a:cs typeface="Calibri"/>
              </a:rPr>
              <a:t>their</a:t>
            </a:r>
            <a:r>
              <a:rPr dirty="0" sz="4200" spc="215" b="1">
                <a:solidFill>
                  <a:srgbClr val="578726"/>
                </a:solidFill>
                <a:latin typeface="Calibri"/>
                <a:cs typeface="Calibri"/>
              </a:rPr>
              <a:t> </a:t>
            </a:r>
            <a:r>
              <a:rPr dirty="0" sz="4200" spc="-10" b="1">
                <a:solidFill>
                  <a:srgbClr val="578726"/>
                </a:solidFill>
                <a:latin typeface="Calibri"/>
                <a:cs typeface="Calibri"/>
              </a:rPr>
              <a:t>cats.”</a:t>
            </a:r>
            <a:endParaRPr sz="4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John</a:t>
            </a:r>
            <a:r>
              <a:rPr dirty="0" sz="1800" spc="-20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b="1" i="1">
                <a:solidFill>
                  <a:srgbClr val="578726"/>
                </a:solidFill>
                <a:latin typeface="Oklahoma"/>
                <a:cs typeface="Oklahoma"/>
              </a:rPr>
              <a:t>Boone,</a:t>
            </a:r>
            <a:r>
              <a:rPr dirty="0" sz="1800" spc="-15" b="1" i="1">
                <a:solidFill>
                  <a:srgbClr val="578726"/>
                </a:solidFill>
                <a:latin typeface="Oklahoma"/>
                <a:cs typeface="Oklahoma"/>
              </a:rPr>
              <a:t> </a:t>
            </a:r>
            <a:r>
              <a:rPr dirty="0" sz="1800" spc="-25" b="1" i="1">
                <a:solidFill>
                  <a:srgbClr val="578726"/>
                </a:solidFill>
                <a:latin typeface="Oklahoma"/>
                <a:cs typeface="Oklahoma"/>
              </a:rPr>
              <a:t>PhD</a:t>
            </a:r>
            <a:endParaRPr sz="1800">
              <a:latin typeface="Oklahoma"/>
              <a:cs typeface="Oklahoma"/>
            </a:endParaRPr>
          </a:p>
          <a:p>
            <a:pPr algn="ctr" marL="273050" marR="265430">
              <a:lnSpc>
                <a:spcPts val="2200"/>
              </a:lnSpc>
              <a:spcBef>
                <a:spcPts val="65"/>
              </a:spcBef>
            </a:pP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Alliance</a:t>
            </a:r>
            <a:r>
              <a:rPr dirty="0" sz="1800" spc="2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for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006C65"/>
                </a:solidFill>
                <a:latin typeface="Calibri"/>
                <a:cs typeface="Calibri"/>
              </a:rPr>
              <a:t>Contraception</a:t>
            </a:r>
            <a:r>
              <a:rPr dirty="0" sz="1800" spc="26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006C65"/>
                </a:solidFill>
                <a:latin typeface="Calibri"/>
                <a:cs typeface="Calibri"/>
              </a:rPr>
              <a:t>in </a:t>
            </a:r>
            <a:r>
              <a:rPr dirty="0" sz="1800" spc="80" b="1">
                <a:solidFill>
                  <a:srgbClr val="006C65"/>
                </a:solidFill>
                <a:latin typeface="Calibri"/>
                <a:cs typeface="Calibri"/>
              </a:rPr>
              <a:t>Dogs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and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6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Board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6C65"/>
                </a:solidFill>
                <a:latin typeface="Calibri"/>
                <a:cs typeface="Calibri"/>
              </a:rPr>
              <a:t>of</a:t>
            </a:r>
            <a:r>
              <a:rPr dirty="0" sz="1800" spc="15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006C65"/>
                </a:solidFill>
                <a:latin typeface="Calibri"/>
                <a:cs typeface="Calibri"/>
              </a:rPr>
              <a:t>Directors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Community</a:t>
            </a:r>
            <a:r>
              <a:rPr dirty="0" sz="1800" spc="100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C65"/>
                </a:solidFill>
                <a:latin typeface="Calibri"/>
                <a:cs typeface="Calibri"/>
              </a:rPr>
              <a:t>Cats</a:t>
            </a:r>
            <a:r>
              <a:rPr dirty="0" sz="1800" spc="105" b="1">
                <a:solidFill>
                  <a:srgbClr val="006C65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6C65"/>
                </a:solidFill>
                <a:latin typeface="Calibri"/>
                <a:cs typeface="Calibri"/>
              </a:rPr>
              <a:t>Podcast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410834" y="646645"/>
            <a:ext cx="3923029" cy="447103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algn="ctr" marL="492125" marR="484505">
              <a:lnSpc>
                <a:spcPct val="102200"/>
              </a:lnSpc>
              <a:spcBef>
                <a:spcPts val="15"/>
              </a:spcBef>
            </a:pPr>
            <a:r>
              <a:rPr dirty="0" u="sng" sz="3100" spc="285" b="1">
                <a:solidFill>
                  <a:srgbClr val="0076BA"/>
                </a:solidFill>
                <a:uFill>
                  <a:solidFill>
                    <a:srgbClr val="0076BA"/>
                  </a:solidFill>
                </a:uFill>
                <a:latin typeface="Calibri"/>
                <a:cs typeface="Calibri"/>
              </a:rPr>
              <a:t>NO-</a:t>
            </a:r>
            <a:r>
              <a:rPr dirty="0" u="sng" sz="3100" spc="220" b="1">
                <a:solidFill>
                  <a:srgbClr val="0076BA"/>
                </a:solidFill>
                <a:uFill>
                  <a:solidFill>
                    <a:srgbClr val="0076BA"/>
                  </a:solidFill>
                </a:uFill>
                <a:latin typeface="Calibri"/>
                <a:cs typeface="Calibri"/>
              </a:rPr>
              <a:t>KILL</a:t>
            </a:r>
            <a:r>
              <a:rPr dirty="0" u="sng" sz="3100" spc="175" b="1">
                <a:solidFill>
                  <a:srgbClr val="0076BA"/>
                </a:solidFill>
                <a:uFill>
                  <a:solidFill>
                    <a:srgbClr val="0076BA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3100" spc="80" b="1">
                <a:solidFill>
                  <a:srgbClr val="0076BA"/>
                </a:solidFill>
                <a:uFill>
                  <a:solidFill>
                    <a:srgbClr val="0076BA"/>
                  </a:solidFill>
                </a:uFill>
                <a:latin typeface="Calibri"/>
                <a:cs typeface="Calibri"/>
              </a:rPr>
              <a:t>STARTS</a:t>
            </a:r>
            <a:r>
              <a:rPr dirty="0" u="none" sz="3100" spc="80" b="1">
                <a:solidFill>
                  <a:srgbClr val="0076BA"/>
                </a:solidFill>
                <a:latin typeface="Calibri"/>
                <a:cs typeface="Calibri"/>
              </a:rPr>
              <a:t> </a:t>
            </a:r>
            <a:r>
              <a:rPr dirty="0" u="sng" sz="3100" spc="280" b="1">
                <a:solidFill>
                  <a:srgbClr val="0076BA"/>
                </a:solidFill>
                <a:uFill>
                  <a:solidFill>
                    <a:srgbClr val="0076BA"/>
                  </a:solidFill>
                </a:uFill>
                <a:latin typeface="Calibri"/>
                <a:cs typeface="Calibri"/>
              </a:rPr>
              <a:t>WITH</a:t>
            </a:r>
            <a:r>
              <a:rPr dirty="0" u="sng" sz="3100" spc="-70" b="1">
                <a:solidFill>
                  <a:srgbClr val="0076BA"/>
                </a:solidFill>
                <a:uFill>
                  <a:solidFill>
                    <a:srgbClr val="0076BA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3100" spc="204" b="1">
                <a:solidFill>
                  <a:srgbClr val="0076BA"/>
                </a:solidFill>
                <a:uFill>
                  <a:solidFill>
                    <a:srgbClr val="0076BA"/>
                  </a:solidFill>
                </a:uFill>
                <a:latin typeface="Calibri"/>
                <a:cs typeface="Calibri"/>
              </a:rPr>
              <a:t>TNR</a:t>
            </a:r>
            <a:endParaRPr sz="3100">
              <a:latin typeface="Calibri"/>
              <a:cs typeface="Calibri"/>
            </a:endParaRPr>
          </a:p>
          <a:p>
            <a:pPr algn="ctr" marL="26670" marR="19050">
              <a:lnSpc>
                <a:spcPct val="101000"/>
              </a:lnSpc>
              <a:spcBef>
                <a:spcPts val="1485"/>
              </a:spcBef>
            </a:pPr>
            <a:r>
              <a:rPr dirty="0" sz="3300" spc="245" b="1">
                <a:solidFill>
                  <a:srgbClr val="970E53"/>
                </a:solidFill>
                <a:latin typeface="Calibri"/>
                <a:cs typeface="Calibri"/>
              </a:rPr>
              <a:t>TNR</a:t>
            </a:r>
            <a:r>
              <a:rPr dirty="0" sz="3300" spc="20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is</a:t>
            </a:r>
            <a:r>
              <a:rPr dirty="0" sz="3300" spc="20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not</a:t>
            </a:r>
            <a:r>
              <a:rPr dirty="0" sz="3300" spc="204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a</a:t>
            </a:r>
            <a:r>
              <a:rPr dirty="0" sz="3300" spc="20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65" b="1">
                <a:solidFill>
                  <a:srgbClr val="970E53"/>
                </a:solidFill>
                <a:latin typeface="Calibri"/>
                <a:cs typeface="Calibri"/>
              </a:rPr>
              <a:t>niche;</a:t>
            </a:r>
            <a:r>
              <a:rPr dirty="0" sz="3300" spc="20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-25" b="1">
                <a:solidFill>
                  <a:srgbClr val="970E53"/>
                </a:solidFill>
                <a:latin typeface="Calibri"/>
                <a:cs typeface="Calibri"/>
              </a:rPr>
              <a:t>it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is</a:t>
            </a:r>
            <a:r>
              <a:rPr dirty="0" sz="3300" spc="-3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229" b="1">
                <a:solidFill>
                  <a:srgbClr val="970E53"/>
                </a:solidFill>
                <a:latin typeface="Calibri"/>
                <a:cs typeface="Calibri"/>
              </a:rPr>
              <a:t>THE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answer</a:t>
            </a:r>
            <a:r>
              <a:rPr dirty="0" sz="3300" spc="235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to</a:t>
            </a:r>
            <a:r>
              <a:rPr dirty="0" sz="3300" spc="229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-20" b="1">
                <a:solidFill>
                  <a:srgbClr val="970E53"/>
                </a:solidFill>
                <a:latin typeface="Calibri"/>
                <a:cs typeface="Calibri"/>
              </a:rPr>
              <a:t>free </a:t>
            </a:r>
            <a:r>
              <a:rPr dirty="0" sz="3300" spc="65" b="1">
                <a:solidFill>
                  <a:srgbClr val="970E53"/>
                </a:solidFill>
                <a:latin typeface="Calibri"/>
                <a:cs typeface="Calibri"/>
              </a:rPr>
              <a:t>roaming</a:t>
            </a:r>
            <a:r>
              <a:rPr dirty="0" sz="3300" spc="17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40" b="1">
                <a:solidFill>
                  <a:srgbClr val="970E53"/>
                </a:solidFill>
                <a:latin typeface="Calibri"/>
                <a:cs typeface="Calibri"/>
              </a:rPr>
              <a:t>cat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population</a:t>
            </a:r>
            <a:r>
              <a:rPr dirty="0" sz="3300" spc="62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70" b="1">
                <a:solidFill>
                  <a:srgbClr val="970E53"/>
                </a:solidFill>
                <a:latin typeface="Calibri"/>
                <a:cs typeface="Calibri"/>
              </a:rPr>
              <a:t>control.</a:t>
            </a:r>
            <a:endParaRPr sz="3300">
              <a:latin typeface="Calibri"/>
              <a:cs typeface="Calibri"/>
            </a:endParaRPr>
          </a:p>
          <a:p>
            <a:pPr algn="ctr" marL="12700" marR="5080">
              <a:lnSpc>
                <a:spcPct val="101000"/>
              </a:lnSpc>
              <a:spcBef>
                <a:spcPts val="2000"/>
              </a:spcBef>
            </a:pPr>
            <a:r>
              <a:rPr dirty="0" sz="3300" spc="75" b="1">
                <a:solidFill>
                  <a:srgbClr val="970E53"/>
                </a:solidFill>
                <a:latin typeface="Calibri"/>
                <a:cs typeface="Calibri"/>
              </a:rPr>
              <a:t>We</a:t>
            </a:r>
            <a:r>
              <a:rPr dirty="0" sz="3300" spc="20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60" b="1">
                <a:solidFill>
                  <a:srgbClr val="970E53"/>
                </a:solidFill>
                <a:latin typeface="Calibri"/>
                <a:cs typeface="Calibri"/>
              </a:rPr>
              <a:t>cannot</a:t>
            </a:r>
            <a:r>
              <a:rPr dirty="0" sz="3300" spc="204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adopt</a:t>
            </a:r>
            <a:r>
              <a:rPr dirty="0" sz="3300" spc="204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35" b="1">
                <a:solidFill>
                  <a:srgbClr val="970E53"/>
                </a:solidFill>
                <a:latin typeface="Calibri"/>
                <a:cs typeface="Calibri"/>
              </a:rPr>
              <a:t>our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way</a:t>
            </a:r>
            <a:r>
              <a:rPr dirty="0" sz="3300" spc="204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out</a:t>
            </a:r>
            <a:r>
              <a:rPr dirty="0" sz="3300" spc="21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970E53"/>
                </a:solidFill>
                <a:latin typeface="Calibri"/>
                <a:cs typeface="Calibri"/>
              </a:rPr>
              <a:t>of</a:t>
            </a:r>
            <a:r>
              <a:rPr dirty="0" sz="3300" spc="210" b="1">
                <a:solidFill>
                  <a:srgbClr val="970E53"/>
                </a:solidFill>
                <a:latin typeface="Calibri"/>
                <a:cs typeface="Calibri"/>
              </a:rPr>
              <a:t> </a:t>
            </a:r>
            <a:r>
              <a:rPr dirty="0" sz="3300" spc="-10" b="1">
                <a:solidFill>
                  <a:srgbClr val="970E53"/>
                </a:solidFill>
                <a:latin typeface="Calibri"/>
                <a:cs typeface="Calibri"/>
              </a:rPr>
              <a:t>this.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528240" y="562471"/>
            <a:ext cx="4336415" cy="6487795"/>
          </a:xfrm>
          <a:custGeom>
            <a:avLst/>
            <a:gdLst/>
            <a:ahLst/>
            <a:cxnLst/>
            <a:rect l="l" t="t" r="r" b="b"/>
            <a:pathLst>
              <a:path w="4336415" h="6487795">
                <a:moveTo>
                  <a:pt x="4336295" y="0"/>
                </a:moveTo>
                <a:lnTo>
                  <a:pt x="0" y="0"/>
                </a:lnTo>
                <a:lnTo>
                  <a:pt x="0" y="6487755"/>
                </a:lnTo>
                <a:lnTo>
                  <a:pt x="4336295" y="6487755"/>
                </a:lnTo>
                <a:lnTo>
                  <a:pt x="4336295" y="0"/>
                </a:lnTo>
                <a:close/>
              </a:path>
            </a:pathLst>
          </a:custGeom>
          <a:solidFill>
            <a:srgbClr val="FEAE00">
              <a:alpha val="3057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6082" y="5923819"/>
            <a:ext cx="1490295" cy="112640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05019" y="5858014"/>
            <a:ext cx="1418737" cy="119222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200" y="5631281"/>
            <a:ext cx="1440917" cy="14189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9704" y="639203"/>
            <a:ext cx="1003935" cy="1544320"/>
          </a:xfrm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algn="ctr" marL="12065" marR="5080">
              <a:lnSpc>
                <a:spcPct val="101000"/>
              </a:lnSpc>
              <a:spcBef>
                <a:spcPts val="60"/>
              </a:spcBef>
            </a:pPr>
            <a:r>
              <a:rPr dirty="0" u="none" sz="3300" spc="-10">
                <a:solidFill>
                  <a:srgbClr val="970E53"/>
                </a:solidFill>
              </a:rPr>
              <a:t>Faces </a:t>
            </a:r>
            <a:r>
              <a:rPr dirty="0" u="none" sz="3300" spc="-25">
                <a:solidFill>
                  <a:srgbClr val="970E53"/>
                </a:solidFill>
              </a:rPr>
              <a:t>of </a:t>
            </a:r>
            <a:r>
              <a:rPr dirty="0" u="none" sz="3300" spc="220">
                <a:solidFill>
                  <a:srgbClr val="970E53"/>
                </a:solidFill>
              </a:rPr>
              <a:t>TNR</a:t>
            </a:r>
            <a:endParaRPr sz="33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827" y="2885967"/>
            <a:ext cx="1383282" cy="184437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6309" y="1221286"/>
            <a:ext cx="2042979" cy="272397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3468" y="4852339"/>
            <a:ext cx="1445919" cy="192789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33387" y="685800"/>
            <a:ext cx="2785999" cy="208949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36309" y="4226859"/>
            <a:ext cx="2021318" cy="221446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68970" y="2926858"/>
            <a:ext cx="2350415" cy="176259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51282" y="3023069"/>
            <a:ext cx="1382869" cy="184437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51516" y="4867447"/>
            <a:ext cx="1434909" cy="1912785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50870" y="4935855"/>
            <a:ext cx="1383282" cy="184437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51282" y="517889"/>
            <a:ext cx="1818989" cy="24253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787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2712D04121847A62BF854DD05C2E7" ma:contentTypeVersion="16" ma:contentTypeDescription="Create a new document." ma:contentTypeScope="" ma:versionID="2401a428157bd6e001f289296cd82b75">
  <xsd:schema xmlns:xsd="http://www.w3.org/2001/XMLSchema" xmlns:xs="http://www.w3.org/2001/XMLSchema" xmlns:p="http://schemas.microsoft.com/office/2006/metadata/properties" xmlns:ns2="d7791031-27d8-4049-8eb8-3cd5ff8d780d" xmlns:ns3="1e6b2cd4-2997-4ceb-bd79-25cabe6aed1f" targetNamespace="http://schemas.microsoft.com/office/2006/metadata/properties" ma:root="true" ma:fieldsID="0f1d087ebca0183fd7ffa7bbd8774414" ns2:_="" ns3:_="">
    <xsd:import namespace="d7791031-27d8-4049-8eb8-3cd5ff8d780d"/>
    <xsd:import namespace="1e6b2cd4-2997-4ceb-bd79-25cabe6aed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91031-27d8-4049-8eb8-3cd5ff8d78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96cd36-94d4-4e85-9ac5-89a88073614d}" ma:internalName="TaxCatchAll" ma:showField="CatchAllData" ma:web="d7791031-27d8-4049-8eb8-3cd5ff8d78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b2cd4-2997-4ceb-bd79-25cabe6aed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6b2cd4-2997-4ceb-bd79-25cabe6aed1f">
      <Terms xmlns="http://schemas.microsoft.com/office/infopath/2007/PartnerControls"/>
    </lcf76f155ced4ddcb4097134ff3c332f>
    <TaxCatchAll xmlns="d7791031-27d8-4049-8eb8-3cd5ff8d780d" xsi:nil="true"/>
  </documentManagement>
</p:properties>
</file>

<file path=customXml/itemProps1.xml><?xml version="1.0" encoding="utf-8"?>
<ds:datastoreItem xmlns:ds="http://schemas.openxmlformats.org/officeDocument/2006/customXml" ds:itemID="{470E5FA6-44D3-4CD2-A1B2-E49229904B0E}"/>
</file>

<file path=customXml/itemProps2.xml><?xml version="1.0" encoding="utf-8"?>
<ds:datastoreItem xmlns:ds="http://schemas.openxmlformats.org/officeDocument/2006/customXml" ds:itemID="{F080F24E-314A-4FDF-8BD2-4C201ECFAB83}"/>
</file>

<file path=customXml/itemProps3.xml><?xml version="1.0" encoding="utf-8"?>
<ds:datastoreItem xmlns:ds="http://schemas.openxmlformats.org/officeDocument/2006/customXml" ds:itemID="{E537F8D8-4BA1-4243-A2BD-A1A678866D6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ccMay16_p1</dc:title>
  <dcterms:created xsi:type="dcterms:W3CDTF">2025-05-09T16:45:10Z</dcterms:created>
  <dcterms:modified xsi:type="dcterms:W3CDTF">2025-05-09T16:45:10Z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2025-05-08T00:00:00Z</vt:filetime>
  </property>
  <property fmtid="{D5CDD505-2E9C-101B-9397-08002B2CF9AE}" pid="3" name="Creator">
    <vt:lpwstr>Pages</vt:lpwstr>
  </property>
  <property fmtid="{D5CDD505-2E9C-101B-9397-08002B2CF9AE}" pid="4" name="LastSaved">
    <vt:filetime>2025-05-09T00:00:00Z</vt:filetime>
  </property>
  <property fmtid="{D5CDD505-2E9C-101B-9397-08002B2CF9AE}" pid="5" name="Producer">
    <vt:lpwstr>macOS Version 15.4.1 (Build 24E263) Quartz PDFContext</vt:lpwstr>
  </property>
  <property fmtid="{D5CDD505-2E9C-101B-9397-08002B2CF9AE}" pid="6" name="ContentTypeId">
    <vt:lpwstr>0x0101002BE2712D04121847A62BF854DD05C2E7</vt:lpwstr>
  </property>
</Properties>
</file>